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</p:sldIdLst>
  <p:sldSz cx="18288000" cy="10287000"/>
  <p:notesSz cx="6858000" cy="9144000"/>
  <p:embeddedFontLst>
    <p:embeddedFont>
      <p:font typeface="Aileron Bold" panose="020B0604020202020204" charset="0"/>
      <p:regular r:id="rId29"/>
    </p:embeddedFont>
    <p:embeddedFont>
      <p:font typeface="Archivo Black" panose="020B0604020202020204" charset="0"/>
      <p:regular r:id="rId30"/>
    </p:embeddedFont>
    <p:embeddedFont>
      <p:font typeface="Arial Bold" panose="020B0604020202020204" charset="0"/>
      <p:regular r:id="rId31"/>
    </p:embeddedFont>
    <p:embeddedFont>
      <p:font typeface="Arial Bold Italics" panose="020B0604020202020204" charset="0"/>
      <p:regular r:id="rId32"/>
    </p:embeddedFont>
    <p:embeddedFont>
      <p:font typeface="Arial Italics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Calibri (MS)" panose="020B0604020202020204" charset="0"/>
      <p:regular r:id="rId35"/>
    </p:embeddedFont>
    <p:embeddedFont>
      <p:font typeface="Calibri (MS) Bold" panose="020B0604020202020204" charset="0"/>
      <p:regular r:id="rId36"/>
    </p:embeddedFont>
    <p:embeddedFont>
      <p:font typeface="Century Gothic Paneuropean" panose="020B0604020202020204" charset="0"/>
      <p:regular r:id="rId37"/>
    </p:embeddedFont>
    <p:embeddedFont>
      <p:font typeface="IBM Plex Sans Condensed" panose="020B0506050203000203" pitchFamily="34" charset="0"/>
      <p:regular r:id="rId38"/>
    </p:embeddedFont>
    <p:embeddedFont>
      <p:font typeface="IBM Plex Sans Condensed Bold" panose="020B0604020202020204" charset="0"/>
      <p:regular r:id="rId39"/>
    </p:embeddedFont>
    <p:embeddedFont>
      <p:font typeface="Kollektif" panose="020B0604020202020204" charset="0"/>
      <p:regular r:id="rId40"/>
    </p:embeddedFont>
    <p:embeddedFont>
      <p:font typeface="Kollektif Bold" panose="020B0604020202020204" charset="0"/>
      <p:regular r:id="rId41"/>
    </p:embeddedFont>
    <p:embeddedFont>
      <p:font typeface="Open Sans Bold" panose="020B0604020202020204" charset="0"/>
      <p:regular r:id="rId42"/>
    </p:embeddedFont>
    <p:embeddedFont>
      <p:font typeface="Public Sans" panose="020B0604020202020204" charset="0"/>
      <p:regular r:id="rId43"/>
    </p:embeddedFont>
    <p:embeddedFont>
      <p:font typeface="Public Sans Bold" panose="020B0604020202020204" charset="0"/>
      <p:regular r:id="rId44"/>
    </p:embeddedFont>
    <p:embeddedFont>
      <p:font typeface="Public Sans Bold Italics" panose="020B0604020202020204" charset="0"/>
      <p:regular r:id="rId45"/>
    </p:embeddedFont>
    <p:embeddedFont>
      <p:font typeface="Public Sans Italics" panose="020B0604020202020204" charset="0"/>
      <p:regular r:id="rId46"/>
    </p:embeddedFont>
    <p:embeddedFont>
      <p:font typeface="Roboto Bold" panose="020B0604020202020204" charset="0"/>
      <p:regular r:id="rId47"/>
    </p:embeddedFont>
    <p:embeddedFont>
      <p:font typeface="TT Rounds Condensed" panose="020B0604020202020204" charset="0"/>
      <p:regular r:id="rId48"/>
    </p:embeddedFont>
    <p:embeddedFont>
      <p:font typeface="TT Rounds Condensed Bold" panose="020B0604020202020204" charset="0"/>
      <p:regular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51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ina Santos" userId="2ab04bc70d33132b" providerId="LiveId" clId="{AA6DFB4D-EA8F-4001-970E-B61139E1CE96}"/>
    <pc:docChg chg="undo custSel modSld">
      <pc:chgData name="Thaina Santos" userId="2ab04bc70d33132b" providerId="LiveId" clId="{AA6DFB4D-EA8F-4001-970E-B61139E1CE96}" dt="2026-01-13T19:51:33.900" v="4" actId="403"/>
      <pc:docMkLst>
        <pc:docMk/>
      </pc:docMkLst>
      <pc:sldChg chg="modSp mod">
        <pc:chgData name="Thaina Santos" userId="2ab04bc70d33132b" providerId="LiveId" clId="{AA6DFB4D-EA8F-4001-970E-B61139E1CE96}" dt="2026-01-13T19:51:33.900" v="4" actId="403"/>
        <pc:sldMkLst>
          <pc:docMk/>
          <pc:sldMk cId="0" sldId="262"/>
        </pc:sldMkLst>
        <pc:spChg chg="mod">
          <ac:chgData name="Thaina Santos" userId="2ab04bc70d33132b" providerId="LiveId" clId="{AA6DFB4D-EA8F-4001-970E-B61139E1CE96}" dt="2026-01-13T19:51:33.900" v="4" actId="403"/>
          <ac:spMkLst>
            <pc:docMk/>
            <pc:sldMk cId="0" sldId="262"/>
            <ac:spMk id="27" creationId="{00000000-0000-0000-0000-000000000000}"/>
          </ac:spMkLst>
        </pc:spChg>
      </pc:sldChg>
      <pc:sldChg chg="modSp mod">
        <pc:chgData name="Thaina Santos" userId="2ab04bc70d33132b" providerId="LiveId" clId="{AA6DFB4D-EA8F-4001-970E-B61139E1CE96}" dt="2026-01-13T19:51:09.233" v="1" actId="14100"/>
        <pc:sldMkLst>
          <pc:docMk/>
          <pc:sldMk cId="0" sldId="275"/>
        </pc:sldMkLst>
        <pc:grpChg chg="mod">
          <ac:chgData name="Thaina Santos" userId="2ab04bc70d33132b" providerId="LiveId" clId="{AA6DFB4D-EA8F-4001-970E-B61139E1CE96}" dt="2026-01-13T19:51:09.233" v="1" actId="14100"/>
          <ac:grpSpMkLst>
            <pc:docMk/>
            <pc:sldMk cId="0" sldId="275"/>
            <ac:grpSpMk id="29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4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5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4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32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709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70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5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9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5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8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7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3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2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sv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19.svg"/><Relationship Id="rId25" Type="http://schemas.openxmlformats.org/officeDocument/2006/relationships/image" Target="../media/image127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24" Type="http://schemas.openxmlformats.org/officeDocument/2006/relationships/image" Target="../media/image126.sv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Relationship Id="rId30" Type="http://schemas.openxmlformats.org/officeDocument/2006/relationships/image" Target="../media/image1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svg"/><Relationship Id="rId3" Type="http://schemas.openxmlformats.org/officeDocument/2006/relationships/image" Target="../media/image133.png"/><Relationship Id="rId7" Type="http://schemas.openxmlformats.org/officeDocument/2006/relationships/image" Target="../media/image137.svg"/><Relationship Id="rId12" Type="http://schemas.openxmlformats.org/officeDocument/2006/relationships/image" Target="../media/image142.png"/><Relationship Id="rId2" Type="http://schemas.openxmlformats.org/officeDocument/2006/relationships/image" Target="../media/image104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4" Type="http://schemas.openxmlformats.org/officeDocument/2006/relationships/image" Target="../media/image134.sv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svg"/><Relationship Id="rId9" Type="http://schemas.openxmlformats.org/officeDocument/2006/relationships/image" Target="../media/image15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sv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image" Target="../media/image167.png"/><Relationship Id="rId21" Type="http://schemas.openxmlformats.org/officeDocument/2006/relationships/hyperlink" Target="mailto:consorcioimobiliarioaj@santander.com.br" TargetMode="External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image" Target="../media/image96.jpeg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hyperlink" Target="mailto:consorcio@caputiavaliacoes.com.b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svg"/><Relationship Id="rId5" Type="http://schemas.openxmlformats.org/officeDocument/2006/relationships/image" Target="../media/image196.png"/><Relationship Id="rId4" Type="http://schemas.openxmlformats.org/officeDocument/2006/relationships/image" Target="../media/image19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sv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sv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20" Type="http://schemas.openxmlformats.org/officeDocument/2006/relationships/image" Target="../media/image54.svg"/><Relationship Id="rId29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svg"/><Relationship Id="rId5" Type="http://schemas.openxmlformats.org/officeDocument/2006/relationships/image" Target="../media/image39.sv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hyperlink" Target="http://www.santander.com.br/consorcio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sv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svg"/><Relationship Id="rId2" Type="http://schemas.openxmlformats.org/officeDocument/2006/relationships/image" Target="../media/image66.jpe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28700" y="114133"/>
            <a:ext cx="1422455" cy="1422455"/>
          </a:xfrm>
          <a:custGeom>
            <a:avLst/>
            <a:gdLst/>
            <a:ahLst/>
            <a:cxnLst/>
            <a:rect l="l" t="t" r="r" b="b"/>
            <a:pathLst>
              <a:path w="1422455" h="1422455">
                <a:moveTo>
                  <a:pt x="0" y="0"/>
                </a:moveTo>
                <a:lnTo>
                  <a:pt x="1422455" y="0"/>
                </a:lnTo>
                <a:lnTo>
                  <a:pt x="1422455" y="1422455"/>
                </a:lnTo>
                <a:lnTo>
                  <a:pt x="0" y="1422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28700" y="3950176"/>
            <a:ext cx="10461794" cy="85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9"/>
              </a:lnSpc>
            </a:pPr>
            <a:r>
              <a:rPr lang="en-US" sz="5280" spc="2624" dirty="0">
                <a:solidFill>
                  <a:srgbClr val="FFFFFF"/>
                </a:solidFill>
                <a:latin typeface="Kollektif Bold"/>
              </a:rPr>
              <a:t>TREINAMENTO 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447" y="4854913"/>
            <a:ext cx="13695775" cy="227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27"/>
              </a:lnSpc>
            </a:pPr>
            <a:r>
              <a:rPr lang="en-US" sz="15842" spc="1695">
                <a:solidFill>
                  <a:srgbClr val="FFFFFF"/>
                </a:solidFill>
                <a:latin typeface="Public Sans Bold"/>
              </a:rPr>
              <a:t>PRODUTO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2183400" y="4625635"/>
            <a:ext cx="2626995" cy="2971153"/>
          </a:xfrm>
          <a:custGeom>
            <a:avLst/>
            <a:gdLst/>
            <a:ahLst/>
            <a:cxnLst/>
            <a:rect l="l" t="t" r="r" b="b"/>
            <a:pathLst>
              <a:path w="2626995" h="2971153">
                <a:moveTo>
                  <a:pt x="0" y="0"/>
                </a:moveTo>
                <a:lnTo>
                  <a:pt x="2626994" y="0"/>
                </a:lnTo>
                <a:lnTo>
                  <a:pt x="2626994" y="2971153"/>
                </a:lnTo>
                <a:lnTo>
                  <a:pt x="0" y="2971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970172" y="2465165"/>
            <a:ext cx="15317828" cy="160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68"/>
              </a:lnSpc>
            </a:pPr>
            <a:r>
              <a:rPr lang="en-US" sz="11244" spc="1203">
                <a:solidFill>
                  <a:srgbClr val="FFFFFF"/>
                </a:solidFill>
                <a:latin typeface="Public Sans Bold"/>
              </a:rPr>
              <a:t>ASSEMBLEIAS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t="-1833" b="-18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829620" y="7429366"/>
            <a:ext cx="418721" cy="418721"/>
          </a:xfrm>
          <a:custGeom>
            <a:avLst/>
            <a:gdLst/>
            <a:ahLst/>
            <a:cxnLst/>
            <a:rect l="l" t="t" r="r" b="b"/>
            <a:pathLst>
              <a:path w="418721" h="418721">
                <a:moveTo>
                  <a:pt x="0" y="0"/>
                </a:moveTo>
                <a:lnTo>
                  <a:pt x="418721" y="0"/>
                </a:lnTo>
                <a:lnTo>
                  <a:pt x="418721" y="418721"/>
                </a:lnTo>
                <a:lnTo>
                  <a:pt x="0" y="418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209833" y="7429366"/>
            <a:ext cx="418721" cy="418721"/>
          </a:xfrm>
          <a:custGeom>
            <a:avLst/>
            <a:gdLst/>
            <a:ahLst/>
            <a:cxnLst/>
            <a:rect l="l" t="t" r="r" b="b"/>
            <a:pathLst>
              <a:path w="418721" h="418721">
                <a:moveTo>
                  <a:pt x="0" y="0"/>
                </a:moveTo>
                <a:lnTo>
                  <a:pt x="418721" y="0"/>
                </a:lnTo>
                <a:lnTo>
                  <a:pt x="418721" y="418721"/>
                </a:lnTo>
                <a:lnTo>
                  <a:pt x="0" y="418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829620" y="2587307"/>
            <a:ext cx="15097473" cy="4097358"/>
          </a:xfrm>
          <a:custGeom>
            <a:avLst/>
            <a:gdLst/>
            <a:ahLst/>
            <a:cxnLst/>
            <a:rect l="l" t="t" r="r" b="b"/>
            <a:pathLst>
              <a:path w="15097473" h="4097358">
                <a:moveTo>
                  <a:pt x="0" y="0"/>
                </a:moveTo>
                <a:lnTo>
                  <a:pt x="15097473" y="0"/>
                </a:lnTo>
                <a:lnTo>
                  <a:pt x="15097473" y="4097359"/>
                </a:lnTo>
                <a:lnTo>
                  <a:pt x="0" y="40973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43731" y="738276"/>
            <a:ext cx="443728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spc="-331">
                <a:solidFill>
                  <a:srgbClr val="1E086E"/>
                </a:solidFill>
                <a:latin typeface="Public Sans Bold"/>
              </a:rPr>
              <a:t>ASSEMBLEIAS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6425" y="7384737"/>
            <a:ext cx="3987956" cy="78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546" spc="-190">
                <a:solidFill>
                  <a:srgbClr val="50545A"/>
                </a:solidFill>
                <a:latin typeface="Archivo Black"/>
              </a:rPr>
              <a:t>Datas de vencimentos 10  e 30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58026" y="7373249"/>
            <a:ext cx="6354667" cy="134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spc="-154">
                <a:solidFill>
                  <a:srgbClr val="50545A"/>
                </a:solidFill>
                <a:latin typeface="Arial Bold"/>
              </a:rPr>
              <a:t>ASSEMBLEIAS:</a:t>
            </a:r>
          </a:p>
          <a:p>
            <a:pPr algn="l">
              <a:lnSpc>
                <a:spcPts val="4083"/>
              </a:lnSpc>
            </a:pPr>
            <a:r>
              <a:rPr lang="en-US" sz="2546" spc="-188">
                <a:solidFill>
                  <a:srgbClr val="50545A"/>
                </a:solidFill>
                <a:latin typeface="Archivo Black"/>
              </a:rPr>
              <a:t>Vencimento dia 10–	assembleia dia15  </a:t>
            </a:r>
          </a:p>
          <a:p>
            <a:pPr algn="l">
              <a:lnSpc>
                <a:spcPts val="4083"/>
              </a:lnSpc>
            </a:pPr>
            <a:r>
              <a:rPr lang="en-US" sz="2546" spc="-213">
                <a:solidFill>
                  <a:srgbClr val="50545A"/>
                </a:solidFill>
                <a:latin typeface="Archivo Black"/>
              </a:rPr>
              <a:t>Vencimento dia  30 – 4º dia útil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369C0C0-B073-D173-8A62-83E16D88D165}"/>
              </a:ext>
            </a:extLst>
          </p:cNvPr>
          <p:cNvGrpSpPr/>
          <p:nvPr/>
        </p:nvGrpSpPr>
        <p:grpSpPr>
          <a:xfrm>
            <a:off x="0" y="1104900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0E0BF865-5306-6B46-2400-2A27BFC29BEA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-3913" r="-39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970172" y="2455640"/>
            <a:ext cx="15317828" cy="264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78"/>
              </a:lnSpc>
            </a:pPr>
            <a:r>
              <a:rPr lang="en-US" sz="9344" spc="999">
                <a:solidFill>
                  <a:srgbClr val="FFFFFF"/>
                </a:solidFill>
                <a:latin typeface="Public Sans Bold"/>
              </a:rPr>
              <a:t>UTILIZAÇÃO DA CARTA DE CRÉDITO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4" r="-224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449465" y="2780506"/>
            <a:ext cx="16076306" cy="2825933"/>
            <a:chOff x="0" y="0"/>
            <a:chExt cx="21435075" cy="37679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34098" cy="3766663"/>
            </a:xfrm>
            <a:custGeom>
              <a:avLst/>
              <a:gdLst/>
              <a:ahLst/>
              <a:cxnLst/>
              <a:rect l="l" t="t" r="r" b="b"/>
              <a:pathLst>
                <a:path w="21434098" h="3766663">
                  <a:moveTo>
                    <a:pt x="21434098" y="0"/>
                  </a:moveTo>
                  <a:lnTo>
                    <a:pt x="0" y="0"/>
                  </a:lnTo>
                  <a:lnTo>
                    <a:pt x="0" y="3766663"/>
                  </a:lnTo>
                  <a:lnTo>
                    <a:pt x="21434098" y="3766663"/>
                  </a:lnTo>
                  <a:lnTo>
                    <a:pt x="21434098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228" y="2780506"/>
            <a:ext cx="706287" cy="2825933"/>
            <a:chOff x="0" y="0"/>
            <a:chExt cx="186018" cy="744279"/>
          </a:xfrm>
          <a:solidFill>
            <a:schemeClr val="accent2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86018" cy="744279"/>
            </a:xfrm>
            <a:custGeom>
              <a:avLst/>
              <a:gdLst/>
              <a:ahLst/>
              <a:cxnLst/>
              <a:rect l="l" t="t" r="r" b="b"/>
              <a:pathLst>
                <a:path w="186018" h="744279">
                  <a:moveTo>
                    <a:pt x="0" y="0"/>
                  </a:moveTo>
                  <a:lnTo>
                    <a:pt x="186018" y="0"/>
                  </a:lnTo>
                  <a:lnTo>
                    <a:pt x="186018" y="744279"/>
                  </a:lnTo>
                  <a:lnTo>
                    <a:pt x="0" y="74427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86018" cy="76332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43731" y="738276"/>
            <a:ext cx="12513692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ANÁLISE DE CRÉDITO DE ADESÃO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2865" y="3073749"/>
            <a:ext cx="15010914" cy="215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5"/>
              </a:lnSpc>
            </a:pPr>
            <a:r>
              <a:rPr lang="en-US" sz="4082" spc="7">
                <a:solidFill>
                  <a:srgbClr val="50545A"/>
                </a:solidFill>
                <a:latin typeface="Public Sans Bold"/>
              </a:rPr>
              <a:t>O banco avalia a adesão considerando vários itens internos de mercado, e é muito importante manter os dados sempre atualizados.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956C3520-1A10-AB15-BB1E-B5F9E45083B1}"/>
              </a:ext>
            </a:extLst>
          </p:cNvPr>
          <p:cNvGrpSpPr/>
          <p:nvPr/>
        </p:nvGrpSpPr>
        <p:grpSpPr>
          <a:xfrm>
            <a:off x="0" y="1083864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995ED9F-9A35-DD95-7E83-07CCC7690027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4" r="-224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4115361" y="5928726"/>
            <a:ext cx="382872" cy="416165"/>
          </a:xfrm>
          <a:custGeom>
            <a:avLst/>
            <a:gdLst/>
            <a:ahLst/>
            <a:cxnLst/>
            <a:rect l="l" t="t" r="r" b="b"/>
            <a:pathLst>
              <a:path w="382872" h="416165">
                <a:moveTo>
                  <a:pt x="0" y="0"/>
                </a:moveTo>
                <a:lnTo>
                  <a:pt x="382872" y="0"/>
                </a:lnTo>
                <a:lnTo>
                  <a:pt x="382872" y="416165"/>
                </a:lnTo>
                <a:lnTo>
                  <a:pt x="0" y="41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4125313" y="6510253"/>
            <a:ext cx="372920" cy="484311"/>
          </a:xfrm>
          <a:custGeom>
            <a:avLst/>
            <a:gdLst/>
            <a:ahLst/>
            <a:cxnLst/>
            <a:rect l="l" t="t" r="r" b="b"/>
            <a:pathLst>
              <a:path w="372920" h="484311">
                <a:moveTo>
                  <a:pt x="0" y="0"/>
                </a:moveTo>
                <a:lnTo>
                  <a:pt x="372920" y="0"/>
                </a:lnTo>
                <a:lnTo>
                  <a:pt x="372920" y="484311"/>
                </a:lnTo>
                <a:lnTo>
                  <a:pt x="0" y="484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4144363" y="7140876"/>
            <a:ext cx="372920" cy="484311"/>
          </a:xfrm>
          <a:custGeom>
            <a:avLst/>
            <a:gdLst/>
            <a:ahLst/>
            <a:cxnLst/>
            <a:rect l="l" t="t" r="r" b="b"/>
            <a:pathLst>
              <a:path w="372920" h="484311">
                <a:moveTo>
                  <a:pt x="0" y="0"/>
                </a:moveTo>
                <a:lnTo>
                  <a:pt x="372920" y="0"/>
                </a:lnTo>
                <a:lnTo>
                  <a:pt x="372920" y="484311"/>
                </a:lnTo>
                <a:lnTo>
                  <a:pt x="0" y="4843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4197153" y="7787112"/>
            <a:ext cx="320130" cy="426840"/>
          </a:xfrm>
          <a:custGeom>
            <a:avLst/>
            <a:gdLst/>
            <a:ahLst/>
            <a:cxnLst/>
            <a:rect l="l" t="t" r="r" b="b"/>
            <a:pathLst>
              <a:path w="320130" h="426840">
                <a:moveTo>
                  <a:pt x="0" y="0"/>
                </a:moveTo>
                <a:lnTo>
                  <a:pt x="320130" y="0"/>
                </a:lnTo>
                <a:lnTo>
                  <a:pt x="320130" y="426840"/>
                </a:lnTo>
                <a:lnTo>
                  <a:pt x="0" y="426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943731" y="738276"/>
            <a:ext cx="12513692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Entenda...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5584" y="2070305"/>
            <a:ext cx="6604994" cy="307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664" lvl="1" indent="-375832">
              <a:lnSpc>
                <a:spcPts val="4874"/>
              </a:lnSpc>
              <a:buFont typeface="Arial"/>
              <a:buChar char="•"/>
            </a:pPr>
            <a:r>
              <a:rPr lang="en-US" sz="3481" spc="3">
                <a:solidFill>
                  <a:srgbClr val="FEFEFE"/>
                </a:solidFill>
                <a:latin typeface="Public Sans Bold"/>
              </a:rPr>
              <a:t>Volume de produção </a:t>
            </a:r>
          </a:p>
          <a:p>
            <a:pPr marL="751664" lvl="1" indent="-375832">
              <a:lnSpc>
                <a:spcPts val="4874"/>
              </a:lnSpc>
              <a:buFont typeface="Arial"/>
              <a:buChar char="•"/>
            </a:pPr>
            <a:r>
              <a:rPr lang="en-US" sz="3481" spc="3">
                <a:solidFill>
                  <a:srgbClr val="FEFEFE"/>
                </a:solidFill>
                <a:latin typeface="Public Sans Bold"/>
              </a:rPr>
              <a:t>Recorrência </a:t>
            </a:r>
          </a:p>
          <a:p>
            <a:pPr marL="751664" lvl="1" indent="-375832">
              <a:lnSpc>
                <a:spcPts val="4874"/>
              </a:lnSpc>
              <a:buFont typeface="Arial"/>
              <a:buChar char="•"/>
            </a:pPr>
            <a:r>
              <a:rPr lang="en-US" sz="3481" spc="3">
                <a:solidFill>
                  <a:srgbClr val="FEFEFE"/>
                </a:solidFill>
                <a:latin typeface="Public Sans Bold"/>
              </a:rPr>
              <a:t>Qualidade </a:t>
            </a:r>
          </a:p>
          <a:p>
            <a:pPr marL="751664" lvl="1" indent="-375832">
              <a:lnSpc>
                <a:spcPts val="4874"/>
              </a:lnSpc>
              <a:buFont typeface="Arial"/>
              <a:buChar char="•"/>
            </a:pPr>
            <a:r>
              <a:rPr lang="en-US" sz="3481" spc="3">
                <a:solidFill>
                  <a:srgbClr val="FEFEFE"/>
                </a:solidFill>
                <a:latin typeface="Public Sans Bold"/>
              </a:rPr>
              <a:t>Cancelamento em 6 meses</a:t>
            </a:r>
          </a:p>
          <a:p>
            <a:pPr marL="751664" lvl="1" indent="-375832">
              <a:lnSpc>
                <a:spcPts val="4874"/>
              </a:lnSpc>
              <a:buFont typeface="Arial"/>
              <a:buChar char="•"/>
            </a:pPr>
            <a:r>
              <a:rPr lang="en-US" sz="3481" spc="6">
                <a:solidFill>
                  <a:srgbClr val="FEFEFE"/>
                </a:solidFill>
                <a:latin typeface="Public Sans Bold"/>
              </a:rPr>
              <a:t>Downgrade de cotas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1056" y="6535606"/>
            <a:ext cx="958785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30"/>
              </a:lnSpc>
            </a:pPr>
            <a:r>
              <a:rPr lang="en-US" sz="3775" dirty="0">
                <a:solidFill>
                  <a:schemeClr val="bg1"/>
                </a:solidFill>
                <a:latin typeface="Public Sans Bold"/>
              </a:rPr>
              <a:t>Cada item </a:t>
            </a:r>
            <a:r>
              <a:rPr lang="en-US" sz="3775" dirty="0" err="1">
                <a:solidFill>
                  <a:schemeClr val="bg1"/>
                </a:solidFill>
                <a:latin typeface="Public Sans Bold"/>
              </a:rPr>
              <a:t>tem</a:t>
            </a:r>
            <a:r>
              <a:rPr lang="en-US" sz="3775" dirty="0">
                <a:solidFill>
                  <a:schemeClr val="bg1"/>
                </a:solidFill>
                <a:latin typeface="Public Sans Bold"/>
              </a:rPr>
              <a:t> um peso.</a:t>
            </a:r>
          </a:p>
          <a:p>
            <a:pPr algn="r">
              <a:lnSpc>
                <a:spcPts val="4530"/>
              </a:lnSpc>
            </a:pPr>
            <a:r>
              <a:rPr lang="en-US" sz="3775" dirty="0">
                <a:solidFill>
                  <a:schemeClr val="bg1"/>
                </a:solidFill>
                <a:latin typeface="Public Sans Bold"/>
              </a:rPr>
              <a:t>A </a:t>
            </a:r>
            <a:r>
              <a:rPr lang="en-US" sz="3775" dirty="0" err="1">
                <a:solidFill>
                  <a:schemeClr val="bg1"/>
                </a:solidFill>
                <a:latin typeface="Public Sans Bold"/>
              </a:rPr>
              <a:t>pontuação</a:t>
            </a:r>
            <a:r>
              <a:rPr lang="en-US" sz="3775" dirty="0">
                <a:solidFill>
                  <a:schemeClr val="bg1"/>
                </a:solidFill>
                <a:latin typeface="Public Sans Bold"/>
              </a:rPr>
              <a:t> final </a:t>
            </a:r>
            <a:r>
              <a:rPr lang="en-US" sz="3775" dirty="0" err="1">
                <a:solidFill>
                  <a:schemeClr val="bg1"/>
                </a:solidFill>
                <a:latin typeface="Public Sans Bold"/>
              </a:rPr>
              <a:t>determina</a:t>
            </a:r>
            <a:r>
              <a:rPr lang="en-US" sz="3775" dirty="0">
                <a:solidFill>
                  <a:schemeClr val="bg1"/>
                </a:solidFill>
                <a:latin typeface="Public Sans Bold"/>
              </a:rPr>
              <a:t> o </a:t>
            </a:r>
            <a:r>
              <a:rPr lang="en-US" sz="3775" dirty="0" err="1">
                <a:solidFill>
                  <a:schemeClr val="bg1"/>
                </a:solidFill>
                <a:latin typeface="Public Sans Bold"/>
              </a:rPr>
              <a:t>que</a:t>
            </a:r>
            <a:r>
              <a:rPr lang="en-US" sz="3775" dirty="0">
                <a:solidFill>
                  <a:schemeClr val="bg1"/>
                </a:solidFill>
                <a:latin typeface="Public Sans Bold"/>
              </a:rPr>
              <a:t> </a:t>
            </a:r>
            <a:r>
              <a:rPr lang="en-US" sz="3775" dirty="0" err="1">
                <a:solidFill>
                  <a:schemeClr val="bg1"/>
                </a:solidFill>
                <a:latin typeface="Public Sans Bold"/>
              </a:rPr>
              <a:t>somos</a:t>
            </a:r>
            <a:endParaRPr lang="en-US" sz="3775" dirty="0">
              <a:solidFill>
                <a:schemeClr val="bg1"/>
              </a:solidFill>
              <a:latin typeface="Public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823677" y="5787783"/>
            <a:ext cx="2996463" cy="242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481" spc="3">
                <a:solidFill>
                  <a:srgbClr val="FEFEFE"/>
                </a:solidFill>
                <a:latin typeface="Public Sans"/>
              </a:rPr>
              <a:t>Bronze</a:t>
            </a:r>
          </a:p>
          <a:p>
            <a:pPr>
              <a:lnSpc>
                <a:spcPts val="4874"/>
              </a:lnSpc>
            </a:pPr>
            <a:r>
              <a:rPr lang="en-US" sz="3481" spc="3">
                <a:solidFill>
                  <a:srgbClr val="FEFEFE"/>
                </a:solidFill>
                <a:latin typeface="Public Sans"/>
              </a:rPr>
              <a:t>Silver</a:t>
            </a:r>
          </a:p>
          <a:p>
            <a:pPr>
              <a:lnSpc>
                <a:spcPts val="4874"/>
              </a:lnSpc>
            </a:pPr>
            <a:r>
              <a:rPr lang="en-US" sz="3481" spc="3">
                <a:solidFill>
                  <a:srgbClr val="FEFEFE"/>
                </a:solidFill>
                <a:latin typeface="Public Sans"/>
              </a:rPr>
              <a:t>Gold</a:t>
            </a:r>
          </a:p>
          <a:p>
            <a:pPr>
              <a:lnSpc>
                <a:spcPts val="4874"/>
              </a:lnSpc>
            </a:pPr>
            <a:r>
              <a:rPr lang="en-US" sz="3481" spc="6">
                <a:solidFill>
                  <a:srgbClr val="FEFEFE"/>
                </a:solidFill>
                <a:latin typeface="Public Sans"/>
              </a:rPr>
              <a:t>Platinum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17405" y="5667750"/>
            <a:ext cx="999415" cy="237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92"/>
              </a:lnSpc>
            </a:pPr>
            <a:r>
              <a:rPr lang="en-US" sz="16410" dirty="0">
                <a:solidFill>
                  <a:schemeClr val="bg1"/>
                </a:solidFill>
                <a:latin typeface="Arimo Bold"/>
              </a:rPr>
              <a:t>}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AE4D5E58-2784-0F0F-6954-E30A3EB8E4A2}"/>
              </a:ext>
            </a:extLst>
          </p:cNvPr>
          <p:cNvGrpSpPr/>
          <p:nvPr/>
        </p:nvGrpSpPr>
        <p:grpSpPr>
          <a:xfrm>
            <a:off x="0" y="1104900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922B0BC2-5CEF-4F07-ACA5-1634ED1ECAED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4817999" y="2056936"/>
            <a:ext cx="12513692" cy="1486026"/>
            <a:chOff x="0" y="0"/>
            <a:chExt cx="16684923" cy="1981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84244" cy="1980692"/>
            </a:xfrm>
            <a:custGeom>
              <a:avLst/>
              <a:gdLst/>
              <a:ahLst/>
              <a:cxnLst/>
              <a:rect l="l" t="t" r="r" b="b"/>
              <a:pathLst>
                <a:path w="16684244" h="1980692">
                  <a:moveTo>
                    <a:pt x="16684244" y="0"/>
                  </a:moveTo>
                  <a:lnTo>
                    <a:pt x="0" y="0"/>
                  </a:lnTo>
                  <a:lnTo>
                    <a:pt x="0" y="1980692"/>
                  </a:lnTo>
                  <a:lnTo>
                    <a:pt x="16684244" y="1980692"/>
                  </a:lnTo>
                  <a:lnTo>
                    <a:pt x="1668424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17999" y="3883783"/>
            <a:ext cx="12513692" cy="1486026"/>
            <a:chOff x="0" y="0"/>
            <a:chExt cx="16684923" cy="1981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84244" cy="1980692"/>
            </a:xfrm>
            <a:custGeom>
              <a:avLst/>
              <a:gdLst/>
              <a:ahLst/>
              <a:cxnLst/>
              <a:rect l="l" t="t" r="r" b="b"/>
              <a:pathLst>
                <a:path w="16684244" h="1980692">
                  <a:moveTo>
                    <a:pt x="16684244" y="0"/>
                  </a:moveTo>
                  <a:lnTo>
                    <a:pt x="0" y="0"/>
                  </a:lnTo>
                  <a:lnTo>
                    <a:pt x="0" y="1980692"/>
                  </a:lnTo>
                  <a:lnTo>
                    <a:pt x="16684244" y="1980692"/>
                  </a:lnTo>
                  <a:lnTo>
                    <a:pt x="1668424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817999" y="7523619"/>
            <a:ext cx="12513692" cy="1486026"/>
            <a:chOff x="0" y="0"/>
            <a:chExt cx="16684923" cy="19813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684244" cy="1980692"/>
            </a:xfrm>
            <a:custGeom>
              <a:avLst/>
              <a:gdLst/>
              <a:ahLst/>
              <a:cxnLst/>
              <a:rect l="l" t="t" r="r" b="b"/>
              <a:pathLst>
                <a:path w="16684244" h="1980692">
                  <a:moveTo>
                    <a:pt x="16684244" y="0"/>
                  </a:moveTo>
                  <a:lnTo>
                    <a:pt x="0" y="0"/>
                  </a:lnTo>
                  <a:lnTo>
                    <a:pt x="0" y="1980692"/>
                  </a:lnTo>
                  <a:lnTo>
                    <a:pt x="16684244" y="1980692"/>
                  </a:lnTo>
                  <a:lnTo>
                    <a:pt x="1668424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17999" y="5702315"/>
            <a:ext cx="12513692" cy="1486026"/>
            <a:chOff x="0" y="0"/>
            <a:chExt cx="16684923" cy="19813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84244" cy="1980692"/>
            </a:xfrm>
            <a:custGeom>
              <a:avLst/>
              <a:gdLst/>
              <a:ahLst/>
              <a:cxnLst/>
              <a:rect l="l" t="t" r="r" b="b"/>
              <a:pathLst>
                <a:path w="16684244" h="1980692">
                  <a:moveTo>
                    <a:pt x="16684244" y="0"/>
                  </a:moveTo>
                  <a:lnTo>
                    <a:pt x="0" y="0"/>
                  </a:lnTo>
                  <a:lnTo>
                    <a:pt x="0" y="1980692"/>
                  </a:lnTo>
                  <a:lnTo>
                    <a:pt x="16684244" y="1980692"/>
                  </a:lnTo>
                  <a:lnTo>
                    <a:pt x="1668424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43731" y="738276"/>
            <a:ext cx="968608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CLIENTE CONTEMPLADO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9344" y="2462324"/>
            <a:ext cx="3447951" cy="66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5"/>
              </a:lnSpc>
            </a:pPr>
            <a:r>
              <a:rPr lang="en-US" sz="2182" spc="4">
                <a:solidFill>
                  <a:srgbClr val="50545A"/>
                </a:solidFill>
                <a:latin typeface="Public Sans Bold"/>
              </a:rPr>
              <a:t>SORTEADO: </a:t>
            </a:r>
            <a:r>
              <a:rPr lang="en-US" sz="2182" spc="4">
                <a:solidFill>
                  <a:srgbClr val="50545A"/>
                </a:solidFill>
                <a:latin typeface="Public Sans"/>
              </a:rPr>
              <a:t>Certificar se  as parcelas estão em dia.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77192" y="2056728"/>
            <a:ext cx="2940865" cy="1562936"/>
            <a:chOff x="0" y="0"/>
            <a:chExt cx="3921154" cy="2083915"/>
          </a:xfrm>
          <a:solidFill>
            <a:schemeClr val="accent2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21125" cy="2083872"/>
            </a:xfrm>
            <a:custGeom>
              <a:avLst/>
              <a:gdLst/>
              <a:ahLst/>
              <a:cxnLst/>
              <a:rect l="l" t="t" r="r" b="b"/>
              <a:pathLst>
                <a:path w="3921125" h="2083872">
                  <a:moveTo>
                    <a:pt x="0" y="0"/>
                  </a:moveTo>
                  <a:lnTo>
                    <a:pt x="3921125" y="0"/>
                  </a:lnTo>
                  <a:lnTo>
                    <a:pt x="3921125" y="2083872"/>
                  </a:lnTo>
                  <a:lnTo>
                    <a:pt x="0" y="20838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3921154" cy="2055340"/>
            </a:xfrm>
            <a:prstGeom prst="rect">
              <a:avLst/>
            </a:prstGeom>
            <a:grpFill/>
          </p:spPr>
          <p:txBody>
            <a:bodyPr lIns="50800" tIns="50800" rIns="50800" bIns="50800" rtlCol="0" anchor="t"/>
            <a:lstStyle/>
            <a:p>
              <a:pPr algn="ctr">
                <a:lnSpc>
                  <a:spcPts val="3124"/>
                </a:lnSpc>
              </a:pPr>
              <a:r>
                <a:rPr lang="en-US" sz="3001" spc="-181" dirty="0">
                  <a:solidFill>
                    <a:srgbClr val="FFFFFF"/>
                  </a:solidFill>
                  <a:latin typeface="Public Sans"/>
                </a:rPr>
                <a:t>ISENTO DE</a:t>
              </a:r>
            </a:p>
            <a:p>
              <a:pPr algn="ctr">
                <a:lnSpc>
                  <a:spcPts val="3647"/>
                </a:lnSpc>
              </a:pPr>
              <a:r>
                <a:rPr lang="en-US" sz="3001" spc="-140" dirty="0">
                  <a:solidFill>
                    <a:srgbClr val="FFFFFF"/>
                  </a:solidFill>
                  <a:latin typeface="Public Sans"/>
                </a:rPr>
                <a:t>PENDÊNCIAS  FINANCEIRAS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77192" y="3883622"/>
            <a:ext cx="2941443" cy="1486026"/>
            <a:chOff x="0" y="0"/>
            <a:chExt cx="3921924" cy="1981368"/>
          </a:xfrm>
          <a:solidFill>
            <a:schemeClr val="accent2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21887" cy="1981327"/>
            </a:xfrm>
            <a:custGeom>
              <a:avLst/>
              <a:gdLst/>
              <a:ahLst/>
              <a:cxnLst/>
              <a:rect l="l" t="t" r="r" b="b"/>
              <a:pathLst>
                <a:path w="3921887" h="1981327">
                  <a:moveTo>
                    <a:pt x="0" y="0"/>
                  </a:moveTo>
                  <a:lnTo>
                    <a:pt x="3921887" y="0"/>
                  </a:lnTo>
                  <a:lnTo>
                    <a:pt x="3921887" y="1981327"/>
                  </a:lnTo>
                  <a:lnTo>
                    <a:pt x="0" y="198132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3921924" cy="2048043"/>
            </a:xfrm>
            <a:prstGeom prst="rect">
              <a:avLst/>
            </a:prstGeom>
            <a:grpFill/>
          </p:spPr>
          <p:txBody>
            <a:bodyPr lIns="50800" tIns="50800" rIns="50800" bIns="50800" rtlCol="0" anchor="t"/>
            <a:lstStyle/>
            <a:p>
              <a:pPr algn="ctr">
                <a:lnSpc>
                  <a:spcPts val="3644"/>
                </a:lnSpc>
              </a:pPr>
              <a:r>
                <a:rPr lang="en-US" sz="3001">
                  <a:solidFill>
                    <a:srgbClr val="FFFFFF"/>
                  </a:solidFill>
                  <a:latin typeface="Arial"/>
                </a:rPr>
                <a:t>APROVAÇÃO  DE CRÉDITO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77192" y="7523550"/>
            <a:ext cx="2941443" cy="1486026"/>
            <a:chOff x="0" y="0"/>
            <a:chExt cx="3921924" cy="1981368"/>
          </a:xfrm>
          <a:solidFill>
            <a:schemeClr val="accent2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21887" cy="1981327"/>
            </a:xfrm>
            <a:custGeom>
              <a:avLst/>
              <a:gdLst/>
              <a:ahLst/>
              <a:cxnLst/>
              <a:rect l="l" t="t" r="r" b="b"/>
              <a:pathLst>
                <a:path w="3921887" h="1981327">
                  <a:moveTo>
                    <a:pt x="0" y="0"/>
                  </a:moveTo>
                  <a:lnTo>
                    <a:pt x="3921887" y="0"/>
                  </a:lnTo>
                  <a:lnTo>
                    <a:pt x="3921887" y="1981327"/>
                  </a:lnTo>
                  <a:lnTo>
                    <a:pt x="0" y="198132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3921924" cy="1990893"/>
            </a:xfrm>
            <a:prstGeom prst="rect">
              <a:avLst/>
            </a:prstGeom>
            <a:grpFill/>
          </p:spPr>
          <p:txBody>
            <a:bodyPr lIns="50800" tIns="50800" rIns="50800" bIns="50800" rtlCol="0" anchor="t"/>
            <a:lstStyle/>
            <a:p>
              <a:pPr algn="ctr">
                <a:lnSpc>
                  <a:spcPts val="3274"/>
                </a:lnSpc>
              </a:pPr>
              <a:endParaRPr/>
            </a:p>
            <a:p>
              <a:pPr algn="ctr">
                <a:lnSpc>
                  <a:spcPts val="3164"/>
                </a:lnSpc>
              </a:pPr>
              <a:r>
                <a:rPr lang="en-US" sz="2728">
                  <a:solidFill>
                    <a:srgbClr val="FFFFFF"/>
                  </a:solidFill>
                  <a:latin typeface="Public Sans Italics"/>
                </a:rPr>
                <a:t>ENVIO DA  DOCUMENTAÇÃO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77192" y="5702200"/>
            <a:ext cx="2941443" cy="1486026"/>
            <a:chOff x="0" y="0"/>
            <a:chExt cx="3921924" cy="1981368"/>
          </a:xfrm>
          <a:solidFill>
            <a:schemeClr val="accent2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21887" cy="1981327"/>
            </a:xfrm>
            <a:custGeom>
              <a:avLst/>
              <a:gdLst/>
              <a:ahLst/>
              <a:cxnLst/>
              <a:rect l="l" t="t" r="r" b="b"/>
              <a:pathLst>
                <a:path w="3921887" h="1981327">
                  <a:moveTo>
                    <a:pt x="0" y="0"/>
                  </a:moveTo>
                  <a:lnTo>
                    <a:pt x="3921887" y="0"/>
                  </a:lnTo>
                  <a:lnTo>
                    <a:pt x="3921887" y="1981327"/>
                  </a:lnTo>
                  <a:lnTo>
                    <a:pt x="0" y="198132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3921924" cy="2000418"/>
            </a:xfrm>
            <a:prstGeom prst="rect">
              <a:avLst/>
            </a:prstGeom>
            <a:grpFill/>
          </p:spPr>
          <p:txBody>
            <a:bodyPr lIns="50800" tIns="50800" rIns="50800" bIns="50800" rtlCol="0" anchor="t"/>
            <a:lstStyle/>
            <a:p>
              <a:pPr algn="ctr">
                <a:lnSpc>
                  <a:spcPts val="3644"/>
                </a:lnSpc>
              </a:pPr>
              <a:r>
                <a:rPr lang="en-US" sz="3001">
                  <a:solidFill>
                    <a:srgbClr val="FFFFFF"/>
                  </a:solidFill>
                  <a:latin typeface="Public Sans"/>
                </a:rPr>
                <a:t>ESCOLHA  DO BEM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143223" y="2196397"/>
            <a:ext cx="5755248" cy="118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2"/>
              </a:lnSpc>
            </a:pPr>
            <a:r>
              <a:rPr lang="en-US" sz="2182">
                <a:solidFill>
                  <a:srgbClr val="50545A"/>
                </a:solidFill>
                <a:latin typeface="Arial Bold"/>
              </a:rPr>
              <a:t>CONTEMPLADO POR LANCE:</a:t>
            </a:r>
            <a:r>
              <a:rPr lang="en-US" sz="2182">
                <a:solidFill>
                  <a:srgbClr val="50545A"/>
                </a:solidFill>
                <a:latin typeface="Arial"/>
              </a:rPr>
              <a:t>Caso não efetue o pagamento até a data de vencimento, terá a contemplação cancelada.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43223" y="4198117"/>
            <a:ext cx="3975250" cy="763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spc="-4">
                <a:solidFill>
                  <a:srgbClr val="50545A"/>
                </a:solidFill>
                <a:latin typeface="Public Sans"/>
              </a:rPr>
              <a:t>Importante o cliente manter  sempre os dados atualizados.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24558" y="7748116"/>
            <a:ext cx="5087690" cy="101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9"/>
              </a:lnSpc>
            </a:pPr>
            <a:r>
              <a:rPr lang="en-US" sz="2182" spc="4">
                <a:solidFill>
                  <a:srgbClr val="50545A"/>
                </a:solidFill>
                <a:latin typeface="Public Sans"/>
              </a:rPr>
              <a:t>A lista de documentos  necessárias está disponível no  Portal do Consorciado.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62874" y="6083165"/>
            <a:ext cx="3375757" cy="76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4"/>
              </a:lnSpc>
            </a:pPr>
            <a:r>
              <a:rPr lang="en-US" sz="2182" spc="4">
                <a:solidFill>
                  <a:srgbClr val="50545A"/>
                </a:solidFill>
                <a:latin typeface="Public Sans"/>
              </a:rPr>
              <a:t>O bem deve se  enquadrar nos requisitos.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427813" y="5823532"/>
            <a:ext cx="2684435" cy="1147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4"/>
              </a:lnSpc>
            </a:pPr>
            <a:r>
              <a:rPr lang="en-US" sz="2182" spc="4">
                <a:solidFill>
                  <a:srgbClr val="50545A"/>
                </a:solidFill>
                <a:latin typeface="Public Sans"/>
              </a:rPr>
              <a:t>Veículos usados e  Imóveis precisam de  vistoria prévia.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62897" y="4195473"/>
            <a:ext cx="3282194" cy="6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182">
                <a:solidFill>
                  <a:srgbClr val="50545A"/>
                </a:solidFill>
                <a:latin typeface="Public Sans"/>
              </a:rPr>
              <a:t>Feita automaticamente  após a contemplação.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97580" y="7804566"/>
            <a:ext cx="5262807" cy="101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9"/>
              </a:lnSpc>
            </a:pPr>
            <a:r>
              <a:rPr lang="en-US" sz="2182" spc="-13">
                <a:solidFill>
                  <a:srgbClr val="50545A"/>
                </a:solidFill>
                <a:latin typeface="Public Sans Bold"/>
              </a:rPr>
              <a:t>Para concluir o processo, o  cliente precisa enviar toda a  documentação solicitada.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62897" y="6083182"/>
            <a:ext cx="2511171" cy="76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2"/>
              </a:lnSpc>
            </a:pPr>
            <a:r>
              <a:rPr lang="en-US" sz="2182">
                <a:solidFill>
                  <a:srgbClr val="50545A"/>
                </a:solidFill>
                <a:latin typeface="Public Sans Bold"/>
              </a:rPr>
              <a:t>O cliente escolhe  o bem que deseja.</a:t>
            </a:r>
          </a:p>
        </p:txBody>
      </p:sp>
      <p:sp>
        <p:nvSpPr>
          <p:cNvPr id="35" name="Freeform 35"/>
          <p:cNvSpPr/>
          <p:nvPr/>
        </p:nvSpPr>
        <p:spPr>
          <a:xfrm>
            <a:off x="10112808" y="2469987"/>
            <a:ext cx="648682" cy="659771"/>
          </a:xfrm>
          <a:custGeom>
            <a:avLst/>
            <a:gdLst/>
            <a:ahLst/>
            <a:cxnLst/>
            <a:rect l="l" t="t" r="r" b="b"/>
            <a:pathLst>
              <a:path w="648682" h="659771">
                <a:moveTo>
                  <a:pt x="0" y="0"/>
                </a:moveTo>
                <a:lnTo>
                  <a:pt x="648682" y="0"/>
                </a:lnTo>
                <a:lnTo>
                  <a:pt x="648682" y="659770"/>
                </a:lnTo>
                <a:lnTo>
                  <a:pt x="0" y="65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9" b="-1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36"/>
          <p:cNvSpPr/>
          <p:nvPr/>
        </p:nvSpPr>
        <p:spPr>
          <a:xfrm>
            <a:off x="5048087" y="2431177"/>
            <a:ext cx="690264" cy="737391"/>
          </a:xfrm>
          <a:custGeom>
            <a:avLst/>
            <a:gdLst/>
            <a:ahLst/>
            <a:cxnLst/>
            <a:rect l="l" t="t" r="r" b="b"/>
            <a:pathLst>
              <a:path w="690264" h="737391">
                <a:moveTo>
                  <a:pt x="0" y="0"/>
                </a:moveTo>
                <a:lnTo>
                  <a:pt x="690265" y="0"/>
                </a:lnTo>
                <a:lnTo>
                  <a:pt x="690265" y="737391"/>
                </a:lnTo>
                <a:lnTo>
                  <a:pt x="0" y="737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1" r="-2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37"/>
          <p:cNvSpPr/>
          <p:nvPr/>
        </p:nvSpPr>
        <p:spPr>
          <a:xfrm>
            <a:off x="5048066" y="4294079"/>
            <a:ext cx="693055" cy="704029"/>
          </a:xfrm>
          <a:custGeom>
            <a:avLst/>
            <a:gdLst/>
            <a:ahLst/>
            <a:cxnLst/>
            <a:rect l="l" t="t" r="r" b="b"/>
            <a:pathLst>
              <a:path w="693055" h="704029">
                <a:moveTo>
                  <a:pt x="0" y="0"/>
                </a:moveTo>
                <a:lnTo>
                  <a:pt x="693055" y="0"/>
                </a:lnTo>
                <a:lnTo>
                  <a:pt x="693055" y="704028"/>
                </a:lnTo>
                <a:lnTo>
                  <a:pt x="0" y="70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38"/>
          <p:cNvSpPr/>
          <p:nvPr/>
        </p:nvSpPr>
        <p:spPr>
          <a:xfrm>
            <a:off x="10548034" y="4754240"/>
            <a:ext cx="163556" cy="135834"/>
          </a:xfrm>
          <a:custGeom>
            <a:avLst/>
            <a:gdLst/>
            <a:ahLst/>
            <a:cxnLst/>
            <a:rect l="l" t="t" r="r" b="b"/>
            <a:pathLst>
              <a:path w="163556" h="135834">
                <a:moveTo>
                  <a:pt x="0" y="0"/>
                </a:moveTo>
                <a:lnTo>
                  <a:pt x="163556" y="0"/>
                </a:lnTo>
                <a:lnTo>
                  <a:pt x="163556" y="135834"/>
                </a:lnTo>
                <a:lnTo>
                  <a:pt x="0" y="135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98" b="-6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39"/>
          <p:cNvSpPr/>
          <p:nvPr/>
        </p:nvSpPr>
        <p:spPr>
          <a:xfrm>
            <a:off x="10193194" y="4255267"/>
            <a:ext cx="568305" cy="704029"/>
          </a:xfrm>
          <a:custGeom>
            <a:avLst/>
            <a:gdLst/>
            <a:ahLst/>
            <a:cxnLst/>
            <a:rect l="l" t="t" r="r" b="b"/>
            <a:pathLst>
              <a:path w="568305" h="704029">
                <a:moveTo>
                  <a:pt x="0" y="0"/>
                </a:moveTo>
                <a:lnTo>
                  <a:pt x="568305" y="0"/>
                </a:lnTo>
                <a:lnTo>
                  <a:pt x="568305" y="704028"/>
                </a:lnTo>
                <a:lnTo>
                  <a:pt x="0" y="7040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40"/>
          <p:cNvSpPr/>
          <p:nvPr/>
        </p:nvSpPr>
        <p:spPr>
          <a:xfrm>
            <a:off x="9339378" y="6425846"/>
            <a:ext cx="135834" cy="105341"/>
          </a:xfrm>
          <a:custGeom>
            <a:avLst/>
            <a:gdLst/>
            <a:ahLst/>
            <a:cxnLst/>
            <a:rect l="l" t="t" r="r" b="b"/>
            <a:pathLst>
              <a:path w="135834" h="105341">
                <a:moveTo>
                  <a:pt x="0" y="0"/>
                </a:moveTo>
                <a:lnTo>
                  <a:pt x="135834" y="0"/>
                </a:lnTo>
                <a:lnTo>
                  <a:pt x="135834" y="105341"/>
                </a:lnTo>
                <a:lnTo>
                  <a:pt x="0" y="105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0" b="-3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41"/>
          <p:cNvSpPr/>
          <p:nvPr/>
        </p:nvSpPr>
        <p:spPr>
          <a:xfrm>
            <a:off x="9009489" y="6140332"/>
            <a:ext cx="648584" cy="620862"/>
          </a:xfrm>
          <a:custGeom>
            <a:avLst/>
            <a:gdLst/>
            <a:ahLst/>
            <a:cxnLst/>
            <a:rect l="l" t="t" r="r" b="b"/>
            <a:pathLst>
              <a:path w="648584" h="620862">
                <a:moveTo>
                  <a:pt x="0" y="0"/>
                </a:moveTo>
                <a:lnTo>
                  <a:pt x="648585" y="0"/>
                </a:lnTo>
                <a:lnTo>
                  <a:pt x="648585" y="620862"/>
                </a:lnTo>
                <a:lnTo>
                  <a:pt x="0" y="620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42"/>
          <p:cNvSpPr/>
          <p:nvPr/>
        </p:nvSpPr>
        <p:spPr>
          <a:xfrm>
            <a:off x="9073252" y="6309416"/>
            <a:ext cx="85933" cy="80391"/>
          </a:xfrm>
          <a:custGeom>
            <a:avLst/>
            <a:gdLst/>
            <a:ahLst/>
            <a:cxnLst/>
            <a:rect l="l" t="t" r="r" b="b"/>
            <a:pathLst>
              <a:path w="85933" h="80391">
                <a:moveTo>
                  <a:pt x="0" y="0"/>
                </a:moveTo>
                <a:lnTo>
                  <a:pt x="85933" y="0"/>
                </a:lnTo>
                <a:lnTo>
                  <a:pt x="85933" y="80390"/>
                </a:lnTo>
                <a:lnTo>
                  <a:pt x="0" y="803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447" b="-3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43"/>
          <p:cNvSpPr/>
          <p:nvPr/>
        </p:nvSpPr>
        <p:spPr>
          <a:xfrm>
            <a:off x="9073252" y="6436935"/>
            <a:ext cx="85933" cy="80391"/>
          </a:xfrm>
          <a:custGeom>
            <a:avLst/>
            <a:gdLst/>
            <a:ahLst/>
            <a:cxnLst/>
            <a:rect l="l" t="t" r="r" b="b"/>
            <a:pathLst>
              <a:path w="85933" h="80391">
                <a:moveTo>
                  <a:pt x="0" y="0"/>
                </a:moveTo>
                <a:lnTo>
                  <a:pt x="85933" y="0"/>
                </a:lnTo>
                <a:lnTo>
                  <a:pt x="85933" y="80391"/>
                </a:lnTo>
                <a:lnTo>
                  <a:pt x="0" y="80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447" b="-3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Freeform 44"/>
          <p:cNvSpPr/>
          <p:nvPr/>
        </p:nvSpPr>
        <p:spPr>
          <a:xfrm>
            <a:off x="9073252" y="6567226"/>
            <a:ext cx="85933" cy="80391"/>
          </a:xfrm>
          <a:custGeom>
            <a:avLst/>
            <a:gdLst/>
            <a:ahLst/>
            <a:cxnLst/>
            <a:rect l="l" t="t" r="r" b="b"/>
            <a:pathLst>
              <a:path w="85933" h="80391">
                <a:moveTo>
                  <a:pt x="0" y="0"/>
                </a:moveTo>
                <a:lnTo>
                  <a:pt x="85933" y="0"/>
                </a:lnTo>
                <a:lnTo>
                  <a:pt x="85933" y="80391"/>
                </a:lnTo>
                <a:lnTo>
                  <a:pt x="0" y="803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3447" b="-3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5122916" y="6140332"/>
            <a:ext cx="457417" cy="620862"/>
          </a:xfrm>
          <a:custGeom>
            <a:avLst/>
            <a:gdLst/>
            <a:ahLst/>
            <a:cxnLst/>
            <a:rect l="l" t="t" r="r" b="b"/>
            <a:pathLst>
              <a:path w="457417" h="620862">
                <a:moveTo>
                  <a:pt x="0" y="0"/>
                </a:moveTo>
                <a:lnTo>
                  <a:pt x="457416" y="0"/>
                </a:lnTo>
                <a:lnTo>
                  <a:pt x="457416" y="620862"/>
                </a:lnTo>
                <a:lnTo>
                  <a:pt x="0" y="6208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5192239" y="6198531"/>
            <a:ext cx="105341" cy="113656"/>
          </a:xfrm>
          <a:custGeom>
            <a:avLst/>
            <a:gdLst/>
            <a:ahLst/>
            <a:cxnLst/>
            <a:rect l="l" t="t" r="r" b="b"/>
            <a:pathLst>
              <a:path w="105341" h="113656">
                <a:moveTo>
                  <a:pt x="0" y="0"/>
                </a:moveTo>
                <a:lnTo>
                  <a:pt x="105341" y="0"/>
                </a:lnTo>
                <a:lnTo>
                  <a:pt x="105341" y="113656"/>
                </a:lnTo>
                <a:lnTo>
                  <a:pt x="0" y="1136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03" b="-20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7" name="Group 47"/>
          <p:cNvGrpSpPr/>
          <p:nvPr/>
        </p:nvGrpSpPr>
        <p:grpSpPr>
          <a:xfrm>
            <a:off x="5508264" y="6140315"/>
            <a:ext cx="187703" cy="240837"/>
            <a:chOff x="0" y="0"/>
            <a:chExt cx="250270" cy="32111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50190" cy="321056"/>
            </a:xfrm>
            <a:custGeom>
              <a:avLst/>
              <a:gdLst/>
              <a:ahLst/>
              <a:cxnLst/>
              <a:rect l="l" t="t" r="r" b="b"/>
              <a:pathLst>
                <a:path w="250190" h="321056">
                  <a:moveTo>
                    <a:pt x="162687" y="0"/>
                  </a:moveTo>
                  <a:lnTo>
                    <a:pt x="111252" y="8128"/>
                  </a:lnTo>
                  <a:lnTo>
                    <a:pt x="66548" y="30988"/>
                  </a:lnTo>
                  <a:lnTo>
                    <a:pt x="31369" y="65786"/>
                  </a:lnTo>
                  <a:lnTo>
                    <a:pt x="8255" y="109855"/>
                  </a:lnTo>
                  <a:lnTo>
                    <a:pt x="0" y="160655"/>
                  </a:lnTo>
                  <a:lnTo>
                    <a:pt x="8255" y="211328"/>
                  </a:lnTo>
                  <a:lnTo>
                    <a:pt x="31369" y="255397"/>
                  </a:lnTo>
                  <a:lnTo>
                    <a:pt x="66421" y="290195"/>
                  </a:lnTo>
                  <a:lnTo>
                    <a:pt x="111125" y="312928"/>
                  </a:lnTo>
                  <a:lnTo>
                    <a:pt x="162560" y="321056"/>
                  </a:lnTo>
                  <a:lnTo>
                    <a:pt x="213868" y="312928"/>
                  </a:lnTo>
                  <a:lnTo>
                    <a:pt x="250190" y="294386"/>
                  </a:lnTo>
                  <a:lnTo>
                    <a:pt x="162560" y="294386"/>
                  </a:lnTo>
                  <a:lnTo>
                    <a:pt x="109728" y="283718"/>
                  </a:lnTo>
                  <a:lnTo>
                    <a:pt x="66802" y="255016"/>
                  </a:lnTo>
                  <a:lnTo>
                    <a:pt x="37719" y="212471"/>
                  </a:lnTo>
                  <a:lnTo>
                    <a:pt x="27051" y="160401"/>
                  </a:lnTo>
                  <a:lnTo>
                    <a:pt x="37719" y="108204"/>
                  </a:lnTo>
                  <a:lnTo>
                    <a:pt x="66802" y="65913"/>
                  </a:lnTo>
                  <a:lnTo>
                    <a:pt x="109855" y="37211"/>
                  </a:lnTo>
                  <a:lnTo>
                    <a:pt x="162687" y="26797"/>
                  </a:lnTo>
                  <a:lnTo>
                    <a:pt x="250190" y="26797"/>
                  </a:lnTo>
                  <a:lnTo>
                    <a:pt x="213868" y="8128"/>
                  </a:lnTo>
                  <a:lnTo>
                    <a:pt x="162687" y="0"/>
                  </a:lnTo>
                  <a:close/>
                </a:path>
              </a:pathLst>
            </a:custGeom>
            <a:solidFill>
              <a:srgbClr val="50545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9" name="Freeform 49"/>
          <p:cNvSpPr/>
          <p:nvPr/>
        </p:nvSpPr>
        <p:spPr>
          <a:xfrm>
            <a:off x="5630380" y="6160309"/>
            <a:ext cx="121861" cy="200753"/>
          </a:xfrm>
          <a:custGeom>
            <a:avLst/>
            <a:gdLst/>
            <a:ahLst/>
            <a:cxnLst/>
            <a:rect l="l" t="t" r="r" b="b"/>
            <a:pathLst>
              <a:path w="121861" h="200753">
                <a:moveTo>
                  <a:pt x="0" y="0"/>
                </a:moveTo>
                <a:lnTo>
                  <a:pt x="121862" y="0"/>
                </a:lnTo>
                <a:lnTo>
                  <a:pt x="121862" y="200753"/>
                </a:lnTo>
                <a:lnTo>
                  <a:pt x="0" y="2007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37" r="-13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50"/>
          <p:cNvSpPr/>
          <p:nvPr/>
        </p:nvSpPr>
        <p:spPr>
          <a:xfrm>
            <a:off x="5599745" y="6201303"/>
            <a:ext cx="83164" cy="110884"/>
          </a:xfrm>
          <a:custGeom>
            <a:avLst/>
            <a:gdLst/>
            <a:ahLst/>
            <a:cxnLst/>
            <a:rect l="l" t="t" r="r" b="b"/>
            <a:pathLst>
              <a:path w="83164" h="110884">
                <a:moveTo>
                  <a:pt x="0" y="0"/>
                </a:moveTo>
                <a:lnTo>
                  <a:pt x="83164" y="0"/>
                </a:lnTo>
                <a:lnTo>
                  <a:pt x="83164" y="110884"/>
                </a:lnTo>
                <a:lnTo>
                  <a:pt x="0" y="11088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1316" b="-131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51"/>
          <p:cNvSpPr/>
          <p:nvPr/>
        </p:nvSpPr>
        <p:spPr>
          <a:xfrm>
            <a:off x="5233822" y="6400897"/>
            <a:ext cx="83164" cy="80391"/>
          </a:xfrm>
          <a:custGeom>
            <a:avLst/>
            <a:gdLst/>
            <a:ahLst/>
            <a:cxnLst/>
            <a:rect l="l" t="t" r="r" b="b"/>
            <a:pathLst>
              <a:path w="83164" h="80391">
                <a:moveTo>
                  <a:pt x="0" y="0"/>
                </a:moveTo>
                <a:lnTo>
                  <a:pt x="83164" y="0"/>
                </a:lnTo>
                <a:lnTo>
                  <a:pt x="83164" y="80391"/>
                </a:lnTo>
                <a:lnTo>
                  <a:pt x="0" y="803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4598" b="-45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52"/>
          <p:cNvSpPr/>
          <p:nvPr/>
        </p:nvSpPr>
        <p:spPr>
          <a:xfrm>
            <a:off x="5560936" y="6400897"/>
            <a:ext cx="80391" cy="80391"/>
          </a:xfrm>
          <a:custGeom>
            <a:avLst/>
            <a:gdLst/>
            <a:ahLst/>
            <a:cxnLst/>
            <a:rect l="l" t="t" r="r" b="b"/>
            <a:pathLst>
              <a:path w="80391" h="80391">
                <a:moveTo>
                  <a:pt x="0" y="0"/>
                </a:moveTo>
                <a:lnTo>
                  <a:pt x="80391" y="0"/>
                </a:lnTo>
                <a:lnTo>
                  <a:pt x="80391" y="80391"/>
                </a:lnTo>
                <a:lnTo>
                  <a:pt x="0" y="803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2777" b="-277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53"/>
          <p:cNvSpPr/>
          <p:nvPr/>
        </p:nvSpPr>
        <p:spPr>
          <a:xfrm>
            <a:off x="13514234" y="6107065"/>
            <a:ext cx="704029" cy="687280"/>
          </a:xfrm>
          <a:custGeom>
            <a:avLst/>
            <a:gdLst/>
            <a:ahLst/>
            <a:cxnLst/>
            <a:rect l="l" t="t" r="r" b="b"/>
            <a:pathLst>
              <a:path w="704029" h="687280">
                <a:moveTo>
                  <a:pt x="0" y="0"/>
                </a:moveTo>
                <a:lnTo>
                  <a:pt x="704029" y="0"/>
                </a:lnTo>
                <a:lnTo>
                  <a:pt x="704029" y="687280"/>
                </a:lnTo>
                <a:lnTo>
                  <a:pt x="0" y="6872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54"/>
          <p:cNvSpPr/>
          <p:nvPr/>
        </p:nvSpPr>
        <p:spPr>
          <a:xfrm>
            <a:off x="11074737" y="8061539"/>
            <a:ext cx="629525" cy="537695"/>
          </a:xfrm>
          <a:custGeom>
            <a:avLst/>
            <a:gdLst/>
            <a:ahLst/>
            <a:cxnLst/>
            <a:rect l="l" t="t" r="r" b="b"/>
            <a:pathLst>
              <a:path w="629525" h="537695">
                <a:moveTo>
                  <a:pt x="0" y="0"/>
                </a:moveTo>
                <a:lnTo>
                  <a:pt x="629526" y="0"/>
                </a:lnTo>
                <a:lnTo>
                  <a:pt x="629526" y="537695"/>
                </a:lnTo>
                <a:lnTo>
                  <a:pt x="0" y="5376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55"/>
          <p:cNvSpPr/>
          <p:nvPr/>
        </p:nvSpPr>
        <p:spPr>
          <a:xfrm>
            <a:off x="11353980" y="8379819"/>
            <a:ext cx="152817" cy="88711"/>
          </a:xfrm>
          <a:custGeom>
            <a:avLst/>
            <a:gdLst/>
            <a:ahLst/>
            <a:cxnLst/>
            <a:rect l="l" t="t" r="r" b="b"/>
            <a:pathLst>
              <a:path w="152817" h="88711">
                <a:moveTo>
                  <a:pt x="0" y="0"/>
                </a:moveTo>
                <a:lnTo>
                  <a:pt x="152816" y="0"/>
                </a:lnTo>
                <a:lnTo>
                  <a:pt x="152816" y="88711"/>
                </a:lnTo>
                <a:lnTo>
                  <a:pt x="0" y="8871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1679" b="-167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6" name="Group 56"/>
          <p:cNvGrpSpPr/>
          <p:nvPr/>
        </p:nvGrpSpPr>
        <p:grpSpPr>
          <a:xfrm>
            <a:off x="11130527" y="7931135"/>
            <a:ext cx="573503" cy="537695"/>
            <a:chOff x="0" y="0"/>
            <a:chExt cx="764671" cy="71692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764540" cy="716534"/>
            </a:xfrm>
            <a:custGeom>
              <a:avLst/>
              <a:gdLst/>
              <a:ahLst/>
              <a:cxnLst/>
              <a:rect l="l" t="t" r="r" b="b"/>
              <a:pathLst>
                <a:path w="764540" h="716534">
                  <a:moveTo>
                    <a:pt x="600202" y="0"/>
                  </a:moveTo>
                  <a:lnTo>
                    <a:pt x="6350" y="0"/>
                  </a:lnTo>
                  <a:lnTo>
                    <a:pt x="0" y="5842"/>
                  </a:lnTo>
                  <a:lnTo>
                    <a:pt x="0" y="598297"/>
                  </a:lnTo>
                  <a:lnTo>
                    <a:pt x="27813" y="598297"/>
                  </a:lnTo>
                  <a:lnTo>
                    <a:pt x="27813" y="26035"/>
                  </a:lnTo>
                  <a:lnTo>
                    <a:pt x="578485" y="26035"/>
                  </a:lnTo>
                  <a:lnTo>
                    <a:pt x="578485" y="716534"/>
                  </a:lnTo>
                  <a:lnTo>
                    <a:pt x="606298" y="716534"/>
                  </a:lnTo>
                  <a:lnTo>
                    <a:pt x="606298" y="99949"/>
                  </a:lnTo>
                  <a:lnTo>
                    <a:pt x="657479" y="99949"/>
                  </a:lnTo>
                  <a:lnTo>
                    <a:pt x="657479" y="546481"/>
                  </a:lnTo>
                  <a:lnTo>
                    <a:pt x="663829" y="552323"/>
                  </a:lnTo>
                  <a:lnTo>
                    <a:pt x="679196" y="552323"/>
                  </a:lnTo>
                  <a:lnTo>
                    <a:pt x="685546" y="546481"/>
                  </a:lnTo>
                  <a:lnTo>
                    <a:pt x="685546" y="173863"/>
                  </a:lnTo>
                  <a:lnTo>
                    <a:pt x="764540" y="173863"/>
                  </a:lnTo>
                  <a:lnTo>
                    <a:pt x="764540" y="153670"/>
                  </a:lnTo>
                  <a:lnTo>
                    <a:pt x="758190" y="147828"/>
                  </a:lnTo>
                  <a:lnTo>
                    <a:pt x="685546" y="147828"/>
                  </a:lnTo>
                  <a:lnTo>
                    <a:pt x="685546" y="79756"/>
                  </a:lnTo>
                  <a:lnTo>
                    <a:pt x="679196" y="73914"/>
                  </a:lnTo>
                  <a:lnTo>
                    <a:pt x="606298" y="73914"/>
                  </a:lnTo>
                  <a:lnTo>
                    <a:pt x="606298" y="5842"/>
                  </a:lnTo>
                  <a:lnTo>
                    <a:pt x="600202" y="0"/>
                  </a:lnTo>
                  <a:close/>
                </a:path>
              </a:pathLst>
            </a:custGeom>
            <a:solidFill>
              <a:srgbClr val="50545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8" name="Freeform 58"/>
          <p:cNvSpPr/>
          <p:nvPr/>
        </p:nvSpPr>
        <p:spPr>
          <a:xfrm>
            <a:off x="11180085" y="7994884"/>
            <a:ext cx="155239" cy="146922"/>
          </a:xfrm>
          <a:custGeom>
            <a:avLst/>
            <a:gdLst/>
            <a:ahLst/>
            <a:cxnLst/>
            <a:rect l="l" t="t" r="r" b="b"/>
            <a:pathLst>
              <a:path w="155239" h="146922">
                <a:moveTo>
                  <a:pt x="0" y="0"/>
                </a:moveTo>
                <a:lnTo>
                  <a:pt x="155239" y="0"/>
                </a:lnTo>
                <a:lnTo>
                  <a:pt x="155239" y="146922"/>
                </a:lnTo>
                <a:lnTo>
                  <a:pt x="0" y="14692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1623" r="-16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9" name="Freeform 59"/>
          <p:cNvSpPr/>
          <p:nvPr/>
        </p:nvSpPr>
        <p:spPr>
          <a:xfrm>
            <a:off x="11180082" y="8014296"/>
            <a:ext cx="357501" cy="315918"/>
          </a:xfrm>
          <a:custGeom>
            <a:avLst/>
            <a:gdLst/>
            <a:ahLst/>
            <a:cxnLst/>
            <a:rect l="l" t="t" r="r" b="b"/>
            <a:pathLst>
              <a:path w="357501" h="315918">
                <a:moveTo>
                  <a:pt x="0" y="0"/>
                </a:moveTo>
                <a:lnTo>
                  <a:pt x="357501" y="0"/>
                </a:lnTo>
                <a:lnTo>
                  <a:pt x="357501" y="315917"/>
                </a:lnTo>
                <a:lnTo>
                  <a:pt x="0" y="31591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0" name="TextBox 60"/>
          <p:cNvSpPr txBox="1"/>
          <p:nvPr/>
        </p:nvSpPr>
        <p:spPr>
          <a:xfrm>
            <a:off x="801056" y="2241395"/>
            <a:ext cx="539472" cy="106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5"/>
              </a:lnSpc>
            </a:pPr>
            <a:r>
              <a:rPr lang="en-US" sz="6089">
                <a:solidFill>
                  <a:srgbClr val="FFFFFF"/>
                </a:solidFill>
                <a:latin typeface="Public Sans Bold"/>
              </a:rPr>
              <a:t>1.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20994" y="4081173"/>
            <a:ext cx="699596" cy="106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5"/>
              </a:lnSpc>
            </a:pPr>
            <a:r>
              <a:rPr lang="en-US" sz="6089">
                <a:solidFill>
                  <a:srgbClr val="FFFFFF"/>
                </a:solidFill>
                <a:latin typeface="Public Sans Bold"/>
              </a:rPr>
              <a:t>2.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20994" y="5829045"/>
            <a:ext cx="722821" cy="106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5"/>
              </a:lnSpc>
            </a:pPr>
            <a:r>
              <a:rPr lang="en-US" sz="6089">
                <a:solidFill>
                  <a:srgbClr val="FFFFFF"/>
                </a:solidFill>
                <a:latin typeface="Public Sans Bold"/>
              </a:rPr>
              <a:t>3.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70783" y="7633816"/>
            <a:ext cx="715835" cy="106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5"/>
              </a:lnSpc>
            </a:pPr>
            <a:r>
              <a:rPr lang="en-US" sz="6089">
                <a:solidFill>
                  <a:srgbClr val="FFFFFF"/>
                </a:solidFill>
                <a:latin typeface="Public Sans Bold"/>
              </a:rPr>
              <a:t>4.</a:t>
            </a:r>
          </a:p>
        </p:txBody>
      </p:sp>
      <p:grpSp>
        <p:nvGrpSpPr>
          <p:cNvPr id="65" name="Group 2">
            <a:extLst>
              <a:ext uri="{FF2B5EF4-FFF2-40B4-BE49-F238E27FC236}">
                <a16:creationId xmlns:a16="http://schemas.microsoft.com/office/drawing/2014/main" id="{9638D617-FBFA-0448-7728-E429AEC56DB2}"/>
              </a:ext>
            </a:extLst>
          </p:cNvPr>
          <p:cNvGrpSpPr/>
          <p:nvPr/>
        </p:nvGrpSpPr>
        <p:grpSpPr>
          <a:xfrm>
            <a:off x="0" y="1083864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66" name="Freeform 3">
              <a:extLst>
                <a:ext uri="{FF2B5EF4-FFF2-40B4-BE49-F238E27FC236}">
                  <a16:creationId xmlns:a16="http://schemas.microsoft.com/office/drawing/2014/main" id="{2FF78EA9-2411-CCA3-AA1E-5B4B4FEC1729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3246189" y="3301679"/>
            <a:ext cx="3010747" cy="1122750"/>
            <a:chOff x="0" y="0"/>
            <a:chExt cx="4014330" cy="149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3962" cy="1496695"/>
            </a:xfrm>
            <a:custGeom>
              <a:avLst/>
              <a:gdLst/>
              <a:ahLst/>
              <a:cxnLst/>
              <a:rect l="l" t="t" r="r" b="b"/>
              <a:pathLst>
                <a:path w="4013962" h="1496695">
                  <a:moveTo>
                    <a:pt x="4013962" y="0"/>
                  </a:moveTo>
                  <a:lnTo>
                    <a:pt x="0" y="0"/>
                  </a:lnTo>
                  <a:lnTo>
                    <a:pt x="0" y="1496695"/>
                  </a:lnTo>
                  <a:lnTo>
                    <a:pt x="4013962" y="1496695"/>
                  </a:lnTo>
                  <a:lnTo>
                    <a:pt x="4013962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46189" y="6015566"/>
            <a:ext cx="3010747" cy="2810917"/>
            <a:chOff x="0" y="0"/>
            <a:chExt cx="4014330" cy="3747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13962" cy="3747643"/>
            </a:xfrm>
            <a:custGeom>
              <a:avLst/>
              <a:gdLst/>
              <a:ahLst/>
              <a:cxnLst/>
              <a:rect l="l" t="t" r="r" b="b"/>
              <a:pathLst>
                <a:path w="4013962" h="3747643">
                  <a:moveTo>
                    <a:pt x="4013962" y="0"/>
                  </a:moveTo>
                  <a:lnTo>
                    <a:pt x="0" y="0"/>
                  </a:lnTo>
                  <a:lnTo>
                    <a:pt x="0" y="3747643"/>
                  </a:lnTo>
                  <a:lnTo>
                    <a:pt x="4013962" y="3747643"/>
                  </a:lnTo>
                  <a:lnTo>
                    <a:pt x="4013962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46189" y="4510255"/>
            <a:ext cx="3010747" cy="660135"/>
            <a:chOff x="0" y="0"/>
            <a:chExt cx="4014330" cy="8801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13962" cy="879475"/>
            </a:xfrm>
            <a:custGeom>
              <a:avLst/>
              <a:gdLst/>
              <a:ahLst/>
              <a:cxnLst/>
              <a:rect l="l" t="t" r="r" b="b"/>
              <a:pathLst>
                <a:path w="4013962" h="879475">
                  <a:moveTo>
                    <a:pt x="4013962" y="0"/>
                  </a:moveTo>
                  <a:lnTo>
                    <a:pt x="0" y="0"/>
                  </a:lnTo>
                  <a:lnTo>
                    <a:pt x="0" y="879475"/>
                  </a:lnTo>
                  <a:lnTo>
                    <a:pt x="4013962" y="879475"/>
                  </a:lnTo>
                  <a:lnTo>
                    <a:pt x="4013962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46189" y="5264281"/>
            <a:ext cx="3010747" cy="660135"/>
            <a:chOff x="0" y="0"/>
            <a:chExt cx="4014330" cy="8801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13962" cy="879475"/>
            </a:xfrm>
            <a:custGeom>
              <a:avLst/>
              <a:gdLst/>
              <a:ahLst/>
              <a:cxnLst/>
              <a:rect l="l" t="t" r="r" b="b"/>
              <a:pathLst>
                <a:path w="4013962" h="879475">
                  <a:moveTo>
                    <a:pt x="4013962" y="0"/>
                  </a:moveTo>
                  <a:lnTo>
                    <a:pt x="0" y="0"/>
                  </a:lnTo>
                  <a:lnTo>
                    <a:pt x="0" y="879475"/>
                  </a:lnTo>
                  <a:lnTo>
                    <a:pt x="4013962" y="879475"/>
                  </a:lnTo>
                  <a:lnTo>
                    <a:pt x="4013962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43731" y="738276"/>
            <a:ext cx="1284778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UTILIZAÇÃO DA CARTA DE CRÉDITO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246272" y="2267417"/>
            <a:ext cx="3010747" cy="951218"/>
            <a:chOff x="0" y="0"/>
            <a:chExt cx="4014330" cy="1268290"/>
          </a:xfrm>
          <a:solidFill>
            <a:schemeClr val="accent2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14343" cy="1268349"/>
            </a:xfrm>
            <a:custGeom>
              <a:avLst/>
              <a:gdLst/>
              <a:ahLst/>
              <a:cxnLst/>
              <a:rect l="l" t="t" r="r" b="b"/>
              <a:pathLst>
                <a:path w="4014343" h="1268349">
                  <a:moveTo>
                    <a:pt x="0" y="0"/>
                  </a:moveTo>
                  <a:lnTo>
                    <a:pt x="4014343" y="0"/>
                  </a:lnTo>
                  <a:lnTo>
                    <a:pt x="4014343" y="1268349"/>
                  </a:lnTo>
                  <a:lnTo>
                    <a:pt x="0" y="12683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4014330" cy="134449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4201"/>
                </a:lnSpc>
              </a:pPr>
              <a:r>
                <a:rPr lang="en-US" sz="3001" dirty="0">
                  <a:solidFill>
                    <a:srgbClr val="FFFFFF"/>
                  </a:solidFill>
                  <a:latin typeface="Public Sans Bold"/>
                </a:rPr>
                <a:t>TIPO DE BEM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51160" y="2267439"/>
            <a:ext cx="3010747" cy="951218"/>
            <a:chOff x="0" y="0"/>
            <a:chExt cx="4014330" cy="1268290"/>
          </a:xfrm>
          <a:solidFill>
            <a:schemeClr val="accent2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14343" cy="1268349"/>
            </a:xfrm>
            <a:custGeom>
              <a:avLst/>
              <a:gdLst/>
              <a:ahLst/>
              <a:cxnLst/>
              <a:rect l="l" t="t" r="r" b="b"/>
              <a:pathLst>
                <a:path w="4014343" h="1268349">
                  <a:moveTo>
                    <a:pt x="0" y="0"/>
                  </a:moveTo>
                  <a:lnTo>
                    <a:pt x="4014343" y="0"/>
                  </a:lnTo>
                  <a:lnTo>
                    <a:pt x="4014343" y="1268349"/>
                  </a:lnTo>
                  <a:lnTo>
                    <a:pt x="0" y="12683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4014330" cy="1201615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algn="ctr">
                <a:lnSpc>
                  <a:spcPts val="2404"/>
                </a:lnSpc>
              </a:pPr>
              <a:r>
                <a:rPr lang="en-US" sz="2701" spc="-73">
                  <a:solidFill>
                    <a:srgbClr val="FFFFFF"/>
                  </a:solidFill>
                  <a:latin typeface="Public Sans Bold"/>
                </a:rPr>
                <a:t>LIMITE DE  IDADE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56048" y="2267417"/>
            <a:ext cx="7390859" cy="951218"/>
            <a:chOff x="0" y="0"/>
            <a:chExt cx="9854478" cy="1268290"/>
          </a:xfrm>
          <a:solidFill>
            <a:schemeClr val="accent2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54438" cy="1268349"/>
            </a:xfrm>
            <a:custGeom>
              <a:avLst/>
              <a:gdLst/>
              <a:ahLst/>
              <a:cxnLst/>
              <a:rect l="l" t="t" r="r" b="b"/>
              <a:pathLst>
                <a:path w="9854438" h="1268349">
                  <a:moveTo>
                    <a:pt x="9854438" y="0"/>
                  </a:moveTo>
                  <a:lnTo>
                    <a:pt x="0" y="0"/>
                  </a:lnTo>
                  <a:lnTo>
                    <a:pt x="0" y="1268349"/>
                  </a:lnTo>
                  <a:lnTo>
                    <a:pt x="9854438" y="1268349"/>
                  </a:lnTo>
                  <a:lnTo>
                    <a:pt x="9854438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456048" y="2463632"/>
            <a:ext cx="7390859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sz="3001" spc="-150">
                <a:solidFill>
                  <a:srgbClr val="FFFFFF"/>
                </a:solidFill>
                <a:latin typeface="Public Sans Bold"/>
              </a:rPr>
              <a:t>ENQUADRADOS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456048" y="3301456"/>
            <a:ext cx="7390859" cy="1122750"/>
            <a:chOff x="0" y="0"/>
            <a:chExt cx="9854478" cy="1497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54438" cy="1496949"/>
            </a:xfrm>
            <a:custGeom>
              <a:avLst/>
              <a:gdLst/>
              <a:ahLst/>
              <a:cxnLst/>
              <a:rect l="l" t="t" r="r" b="b"/>
              <a:pathLst>
                <a:path w="9854438" h="1496949">
                  <a:moveTo>
                    <a:pt x="0" y="0"/>
                  </a:moveTo>
                  <a:lnTo>
                    <a:pt x="9854438" y="0"/>
                  </a:lnTo>
                  <a:lnTo>
                    <a:pt x="9854438" y="1496949"/>
                  </a:lnTo>
                  <a:lnTo>
                    <a:pt x="0" y="1496949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854478" cy="153510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>
                <a:lnSpc>
                  <a:spcPts val="2591"/>
                </a:lnSpc>
              </a:pPr>
              <a:r>
                <a:rPr lang="en-US" sz="2200" spc="-125">
                  <a:solidFill>
                    <a:srgbClr val="50545A"/>
                  </a:solidFill>
                  <a:latin typeface="Calibri (MS) Bold"/>
                </a:rPr>
                <a:t>Automóveis de passeios, utilitários (comerciais leves)  e veículos blindados  (possuir certificado de blindagem  expedido pela policia civil).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56048" y="6015461"/>
            <a:ext cx="7390859" cy="2918491"/>
            <a:chOff x="0" y="0"/>
            <a:chExt cx="9854478" cy="38913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854438" cy="3891320"/>
            </a:xfrm>
            <a:custGeom>
              <a:avLst/>
              <a:gdLst/>
              <a:ahLst/>
              <a:cxnLst/>
              <a:rect l="l" t="t" r="r" b="b"/>
              <a:pathLst>
                <a:path w="9854438" h="3891320">
                  <a:moveTo>
                    <a:pt x="0" y="0"/>
                  </a:moveTo>
                  <a:lnTo>
                    <a:pt x="9854438" y="0"/>
                  </a:lnTo>
                  <a:lnTo>
                    <a:pt x="9854438" y="3891320"/>
                  </a:lnTo>
                  <a:lnTo>
                    <a:pt x="0" y="389132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854478" cy="392942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426"/>
                </a:lnSpc>
              </a:pPr>
              <a:r>
                <a:rPr lang="en-US" sz="2028">
                  <a:solidFill>
                    <a:srgbClr val="50545A"/>
                  </a:solidFill>
                  <a:latin typeface="Calibri (MS) Bold"/>
                </a:rPr>
                <a:t>Ônibus, caminhões, tratores, máquinas e equipamentos agrícolas  (caçamba e carroceria, carregadeira de cana, colheitadeira,  empilhadeira, escavadeira, plataforma agrícola, plantadeira,  enfardadora, roçadeira, forrageira, semeadora, graneleira de  semirreboque, guindaste, mini carregadeira, motoniveladora,</a:t>
              </a:r>
            </a:p>
            <a:p>
              <a:pPr algn="l">
                <a:lnSpc>
                  <a:spcPts val="2433"/>
                </a:lnSpc>
              </a:pPr>
              <a:r>
                <a:rPr lang="en-US" sz="2028">
                  <a:solidFill>
                    <a:srgbClr val="50545A"/>
                  </a:solidFill>
                  <a:latin typeface="Calibri (MS) Bold"/>
                </a:rPr>
                <a:t>pá carregadeira e pá colheitadeira, pulverizadores agrícolas,  reboque e semirreboque, retroescavadeira,rolo compactadore</a:t>
              </a:r>
            </a:p>
            <a:p>
              <a:pPr algn="l">
                <a:lnSpc>
                  <a:spcPts val="2455"/>
                </a:lnSpc>
              </a:pPr>
              <a:r>
                <a:rPr lang="en-US" sz="2028">
                  <a:solidFill>
                    <a:srgbClr val="50545A"/>
                  </a:solidFill>
                  <a:latin typeface="Calibri (MS) Bold"/>
                </a:rPr>
                <a:t>termoking. *Alguns acessórios necessitam de apresentação do  regularizado junto ao CRV.)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56047" y="4510144"/>
            <a:ext cx="7390859" cy="655763"/>
            <a:chOff x="0" y="0"/>
            <a:chExt cx="9959978" cy="6931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959937" cy="692628"/>
            </a:xfrm>
            <a:custGeom>
              <a:avLst/>
              <a:gdLst/>
              <a:ahLst/>
              <a:cxnLst/>
              <a:rect l="l" t="t" r="r" b="b"/>
              <a:pathLst>
                <a:path w="9959937" h="692628">
                  <a:moveTo>
                    <a:pt x="9959937" y="0"/>
                  </a:moveTo>
                  <a:lnTo>
                    <a:pt x="0" y="0"/>
                  </a:lnTo>
                  <a:lnTo>
                    <a:pt x="0" y="692628"/>
                  </a:lnTo>
                  <a:lnTo>
                    <a:pt x="9959937" y="692628"/>
                  </a:lnTo>
                  <a:lnTo>
                    <a:pt x="9959937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9959978" cy="74077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684"/>
                </a:lnSpc>
              </a:pPr>
              <a:r>
                <a:rPr lang="en-US" sz="2237" spc="4" dirty="0">
                  <a:solidFill>
                    <a:srgbClr val="404040"/>
                  </a:solidFill>
                  <a:latin typeface="Calibri (MS) Bold"/>
                </a:rPr>
                <a:t>       A </a:t>
              </a:r>
              <a:r>
                <a:rPr lang="en-US" sz="2237" spc="4" dirty="0" err="1">
                  <a:solidFill>
                    <a:srgbClr val="404040"/>
                  </a:solidFill>
                  <a:latin typeface="Calibri (MS) Bold"/>
                </a:rPr>
                <a:t>partir</a:t>
              </a:r>
              <a:r>
                <a:rPr lang="en-US" sz="2237" spc="4" dirty="0">
                  <a:solidFill>
                    <a:srgbClr val="404040"/>
                  </a:solidFill>
                  <a:latin typeface="Calibri (MS) Bold"/>
                </a:rPr>
                <a:t> de 99cc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456048" y="5264189"/>
            <a:ext cx="7390859" cy="660135"/>
            <a:chOff x="0" y="0"/>
            <a:chExt cx="9854478" cy="88018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854438" cy="880237"/>
            </a:xfrm>
            <a:custGeom>
              <a:avLst/>
              <a:gdLst/>
              <a:ahLst/>
              <a:cxnLst/>
              <a:rect l="l" t="t" r="r" b="b"/>
              <a:pathLst>
                <a:path w="9854438" h="880237">
                  <a:moveTo>
                    <a:pt x="0" y="0"/>
                  </a:moveTo>
                  <a:lnTo>
                    <a:pt x="9854438" y="0"/>
                  </a:lnTo>
                  <a:lnTo>
                    <a:pt x="9854438" y="880237"/>
                  </a:lnTo>
                  <a:lnTo>
                    <a:pt x="0" y="880237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9854478" cy="92780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761"/>
                </a:lnSpc>
              </a:pPr>
              <a:r>
                <a:rPr lang="en-US" sz="2300" spc="-168">
                  <a:solidFill>
                    <a:srgbClr val="50545A"/>
                  </a:solidFill>
                  <a:latin typeface="Calibri (MS) Bold"/>
                </a:rPr>
                <a:t>Embarcações novas com registro em capitaniados portos.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751563" y="3689658"/>
            <a:ext cx="301074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spc="-36">
                <a:solidFill>
                  <a:srgbClr val="50545A"/>
                </a:solidFill>
                <a:latin typeface="Arial Bold"/>
              </a:rPr>
              <a:t>Automóveis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603486" y="7201950"/>
            <a:ext cx="139149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</a:pPr>
            <a:r>
              <a:rPr lang="en-US" sz="2182" spc="-36">
                <a:solidFill>
                  <a:srgbClr val="50545A"/>
                </a:solidFill>
                <a:latin typeface="Arial Bold"/>
              </a:rPr>
              <a:t>Pesados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528572" y="4625280"/>
            <a:ext cx="128238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</a:pPr>
            <a:r>
              <a:rPr lang="en-US" sz="2182" spc="-27">
                <a:solidFill>
                  <a:srgbClr val="50545A"/>
                </a:solidFill>
                <a:latin typeface="Arial Bold"/>
              </a:rPr>
              <a:t>Motos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03486" y="5419519"/>
            <a:ext cx="1505456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</a:pPr>
            <a:r>
              <a:rPr lang="en-US" sz="2182" spc="-40">
                <a:solidFill>
                  <a:srgbClr val="50545A"/>
                </a:solidFill>
                <a:latin typeface="Arial Bold"/>
              </a:rPr>
              <a:t>Náuticos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351160" y="3301456"/>
            <a:ext cx="3010747" cy="1122750"/>
            <a:chOff x="0" y="0"/>
            <a:chExt cx="4014330" cy="1497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014343" cy="1496949"/>
            </a:xfrm>
            <a:custGeom>
              <a:avLst/>
              <a:gdLst/>
              <a:ahLst/>
              <a:cxnLst/>
              <a:rect l="l" t="t" r="r" b="b"/>
              <a:pathLst>
                <a:path w="4014343" h="1496949">
                  <a:moveTo>
                    <a:pt x="0" y="0"/>
                  </a:moveTo>
                  <a:lnTo>
                    <a:pt x="4014343" y="0"/>
                  </a:lnTo>
                  <a:lnTo>
                    <a:pt x="4014343" y="1496949"/>
                  </a:lnTo>
                  <a:lnTo>
                    <a:pt x="0" y="1496949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4014330" cy="15065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619"/>
                </a:lnSpc>
              </a:pPr>
              <a:endParaRPr dirty="0"/>
            </a:p>
            <a:p>
              <a:pPr algn="ctr">
                <a:lnSpc>
                  <a:spcPts val="2619"/>
                </a:lnSpc>
              </a:pPr>
              <a:r>
                <a:rPr lang="en-US" sz="2182" spc="-168" dirty="0">
                  <a:solidFill>
                    <a:srgbClr val="50545A"/>
                  </a:solidFill>
                  <a:latin typeface="Archivo Black"/>
                </a:rPr>
                <a:t>10 </a:t>
              </a:r>
              <a:r>
                <a:rPr lang="en-US" sz="2182" spc="-168" dirty="0" err="1">
                  <a:solidFill>
                    <a:srgbClr val="50545A"/>
                  </a:solidFill>
                  <a:latin typeface="Archivo Black"/>
                </a:rPr>
                <a:t>anos</a:t>
              </a:r>
              <a:endParaRPr lang="en-US" sz="2182" spc="-168" dirty="0">
                <a:solidFill>
                  <a:srgbClr val="50545A"/>
                </a:solidFill>
                <a:latin typeface="Archivo Black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351160" y="6015461"/>
            <a:ext cx="3010747" cy="2811495"/>
            <a:chOff x="0" y="0"/>
            <a:chExt cx="4014330" cy="374866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014343" cy="3748659"/>
            </a:xfrm>
            <a:custGeom>
              <a:avLst/>
              <a:gdLst/>
              <a:ahLst/>
              <a:cxnLst/>
              <a:rect l="l" t="t" r="r" b="b"/>
              <a:pathLst>
                <a:path w="4014343" h="3748659">
                  <a:moveTo>
                    <a:pt x="0" y="0"/>
                  </a:moveTo>
                  <a:lnTo>
                    <a:pt x="4014343" y="0"/>
                  </a:lnTo>
                  <a:lnTo>
                    <a:pt x="4014343" y="3748659"/>
                  </a:lnTo>
                  <a:lnTo>
                    <a:pt x="0" y="3748659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9525"/>
              <a:ext cx="4014330" cy="375818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619"/>
                </a:lnSpc>
              </a:pPr>
              <a:endParaRPr/>
            </a:p>
            <a:p>
              <a:pPr algn="l">
                <a:lnSpc>
                  <a:spcPts val="2619"/>
                </a:lnSpc>
              </a:pPr>
              <a:endParaRPr/>
            </a:p>
            <a:p>
              <a:pPr algn="l">
                <a:lnSpc>
                  <a:spcPts val="2619"/>
                </a:lnSpc>
              </a:pPr>
              <a:endParaRPr/>
            </a:p>
            <a:p>
              <a:pPr algn="ctr">
                <a:lnSpc>
                  <a:spcPts val="2619"/>
                </a:lnSpc>
              </a:pPr>
              <a:r>
                <a:rPr lang="en-US" sz="2182" spc="-168">
                  <a:solidFill>
                    <a:srgbClr val="50545A"/>
                  </a:solidFill>
                  <a:latin typeface="Archivo Black"/>
                </a:rPr>
                <a:t>7 anos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351160" y="4510145"/>
            <a:ext cx="3010747" cy="660135"/>
            <a:chOff x="0" y="0"/>
            <a:chExt cx="4014330" cy="88018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014343" cy="880237"/>
            </a:xfrm>
            <a:custGeom>
              <a:avLst/>
              <a:gdLst/>
              <a:ahLst/>
              <a:cxnLst/>
              <a:rect l="l" t="t" r="r" b="b"/>
              <a:pathLst>
                <a:path w="4014343" h="880237">
                  <a:moveTo>
                    <a:pt x="0" y="0"/>
                  </a:moveTo>
                  <a:lnTo>
                    <a:pt x="4014343" y="0"/>
                  </a:lnTo>
                  <a:lnTo>
                    <a:pt x="4014343" y="880237"/>
                  </a:lnTo>
                  <a:lnTo>
                    <a:pt x="0" y="880237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9525"/>
              <a:ext cx="4014330" cy="88970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19"/>
                </a:lnSpc>
              </a:pPr>
              <a:r>
                <a:rPr lang="en-US" sz="2182" spc="-168">
                  <a:solidFill>
                    <a:srgbClr val="50545A"/>
                  </a:solidFill>
                  <a:latin typeface="Archivo Black"/>
                </a:rPr>
                <a:t>5 anos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6351160" y="5264189"/>
            <a:ext cx="3010747" cy="660135"/>
            <a:chOff x="0" y="0"/>
            <a:chExt cx="4014330" cy="88018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014343" cy="880237"/>
            </a:xfrm>
            <a:custGeom>
              <a:avLst/>
              <a:gdLst/>
              <a:ahLst/>
              <a:cxnLst/>
              <a:rect l="l" t="t" r="r" b="b"/>
              <a:pathLst>
                <a:path w="4014343" h="880237">
                  <a:moveTo>
                    <a:pt x="0" y="0"/>
                  </a:moveTo>
                  <a:lnTo>
                    <a:pt x="4014343" y="0"/>
                  </a:lnTo>
                  <a:lnTo>
                    <a:pt x="4014343" y="880237"/>
                  </a:lnTo>
                  <a:lnTo>
                    <a:pt x="0" y="880237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9525"/>
              <a:ext cx="4014330" cy="88970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19"/>
                </a:lnSpc>
              </a:pPr>
              <a:r>
                <a:rPr lang="en-US" sz="2182" spc="-204">
                  <a:solidFill>
                    <a:srgbClr val="50545A"/>
                  </a:solidFill>
                  <a:latin typeface="Archivo Black"/>
                </a:rPr>
                <a:t>Novos</a:t>
              </a:r>
            </a:p>
          </p:txBody>
        </p:sp>
      </p:grpSp>
      <p:sp>
        <p:nvSpPr>
          <p:cNvPr id="51" name="Freeform 51"/>
          <p:cNvSpPr/>
          <p:nvPr/>
        </p:nvSpPr>
        <p:spPr>
          <a:xfrm>
            <a:off x="3631518" y="4670153"/>
            <a:ext cx="585054" cy="341907"/>
          </a:xfrm>
          <a:custGeom>
            <a:avLst/>
            <a:gdLst/>
            <a:ahLst/>
            <a:cxnLst/>
            <a:rect l="l" t="t" r="r" b="b"/>
            <a:pathLst>
              <a:path w="585054" h="341907">
                <a:moveTo>
                  <a:pt x="0" y="0"/>
                </a:moveTo>
                <a:lnTo>
                  <a:pt x="585054" y="0"/>
                </a:lnTo>
                <a:lnTo>
                  <a:pt x="585054" y="341907"/>
                </a:lnTo>
                <a:lnTo>
                  <a:pt x="0" y="341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52"/>
          <p:cNvSpPr/>
          <p:nvPr/>
        </p:nvSpPr>
        <p:spPr>
          <a:xfrm>
            <a:off x="4097239" y="3908733"/>
            <a:ext cx="99797" cy="91481"/>
          </a:xfrm>
          <a:custGeom>
            <a:avLst/>
            <a:gdLst/>
            <a:ahLst/>
            <a:cxnLst/>
            <a:rect l="l" t="t" r="r" b="b"/>
            <a:pathLst>
              <a:path w="99797" h="91481">
                <a:moveTo>
                  <a:pt x="0" y="0"/>
                </a:moveTo>
                <a:lnTo>
                  <a:pt x="99797" y="0"/>
                </a:lnTo>
                <a:lnTo>
                  <a:pt x="99797" y="91480"/>
                </a:lnTo>
                <a:lnTo>
                  <a:pt x="0" y="91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8" r="-1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53"/>
          <p:cNvSpPr/>
          <p:nvPr/>
        </p:nvSpPr>
        <p:spPr>
          <a:xfrm>
            <a:off x="3617657" y="3908733"/>
            <a:ext cx="99796" cy="91481"/>
          </a:xfrm>
          <a:custGeom>
            <a:avLst/>
            <a:gdLst/>
            <a:ahLst/>
            <a:cxnLst/>
            <a:rect l="l" t="t" r="r" b="b"/>
            <a:pathLst>
              <a:path w="99796" h="91481">
                <a:moveTo>
                  <a:pt x="0" y="0"/>
                </a:moveTo>
                <a:lnTo>
                  <a:pt x="99797" y="0"/>
                </a:lnTo>
                <a:lnTo>
                  <a:pt x="99797" y="91480"/>
                </a:lnTo>
                <a:lnTo>
                  <a:pt x="0" y="91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8" r="-1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54"/>
          <p:cNvSpPr/>
          <p:nvPr/>
        </p:nvSpPr>
        <p:spPr>
          <a:xfrm>
            <a:off x="3540034" y="3690889"/>
            <a:ext cx="768136" cy="345373"/>
          </a:xfrm>
          <a:custGeom>
            <a:avLst/>
            <a:gdLst/>
            <a:ahLst/>
            <a:cxnLst/>
            <a:rect l="l" t="t" r="r" b="b"/>
            <a:pathLst>
              <a:path w="768136" h="345373">
                <a:moveTo>
                  <a:pt x="0" y="0"/>
                </a:moveTo>
                <a:lnTo>
                  <a:pt x="768137" y="0"/>
                </a:lnTo>
                <a:lnTo>
                  <a:pt x="768137" y="345373"/>
                </a:lnTo>
                <a:lnTo>
                  <a:pt x="0" y="34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5" name="Group 55"/>
          <p:cNvGrpSpPr/>
          <p:nvPr/>
        </p:nvGrpSpPr>
        <p:grpSpPr>
          <a:xfrm>
            <a:off x="1438747" y="2210267"/>
            <a:ext cx="1810029" cy="6615966"/>
            <a:chOff x="0" y="0"/>
            <a:chExt cx="2413372" cy="8744818"/>
          </a:xfrm>
          <a:solidFill>
            <a:schemeClr val="accent2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2412873" cy="8744966"/>
            </a:xfrm>
            <a:custGeom>
              <a:avLst/>
              <a:gdLst/>
              <a:ahLst/>
              <a:cxnLst/>
              <a:rect l="l" t="t" r="r" b="b"/>
              <a:pathLst>
                <a:path w="2412873" h="8744966">
                  <a:moveTo>
                    <a:pt x="2412873" y="0"/>
                  </a:moveTo>
                  <a:lnTo>
                    <a:pt x="381000" y="0"/>
                  </a:lnTo>
                  <a:lnTo>
                    <a:pt x="324612" y="4191"/>
                  </a:lnTo>
                  <a:lnTo>
                    <a:pt x="270891" y="16256"/>
                  </a:lnTo>
                  <a:lnTo>
                    <a:pt x="220345" y="35560"/>
                  </a:lnTo>
                  <a:lnTo>
                    <a:pt x="173482" y="61468"/>
                  </a:lnTo>
                  <a:lnTo>
                    <a:pt x="130937" y="93599"/>
                  </a:lnTo>
                  <a:lnTo>
                    <a:pt x="93345" y="131191"/>
                  </a:lnTo>
                  <a:lnTo>
                    <a:pt x="61341" y="173736"/>
                  </a:lnTo>
                  <a:lnTo>
                    <a:pt x="35306" y="220599"/>
                  </a:lnTo>
                  <a:lnTo>
                    <a:pt x="16002" y="271145"/>
                  </a:lnTo>
                  <a:lnTo>
                    <a:pt x="3937" y="324866"/>
                  </a:lnTo>
                  <a:lnTo>
                    <a:pt x="0" y="380873"/>
                  </a:lnTo>
                  <a:lnTo>
                    <a:pt x="0" y="8363839"/>
                  </a:lnTo>
                  <a:lnTo>
                    <a:pt x="4191" y="8420100"/>
                  </a:lnTo>
                  <a:lnTo>
                    <a:pt x="16256" y="8473821"/>
                  </a:lnTo>
                  <a:lnTo>
                    <a:pt x="35560" y="8524494"/>
                  </a:lnTo>
                  <a:lnTo>
                    <a:pt x="61595" y="8571357"/>
                  </a:lnTo>
                  <a:lnTo>
                    <a:pt x="93599" y="8613902"/>
                  </a:lnTo>
                  <a:lnTo>
                    <a:pt x="131191" y="8651494"/>
                  </a:lnTo>
                  <a:lnTo>
                    <a:pt x="173736" y="8683498"/>
                  </a:lnTo>
                  <a:lnTo>
                    <a:pt x="220599" y="8709406"/>
                  </a:lnTo>
                  <a:lnTo>
                    <a:pt x="271145" y="8728710"/>
                  </a:lnTo>
                  <a:lnTo>
                    <a:pt x="324866" y="8740775"/>
                  </a:lnTo>
                  <a:lnTo>
                    <a:pt x="381254" y="8744966"/>
                  </a:lnTo>
                  <a:lnTo>
                    <a:pt x="2412873" y="8744966"/>
                  </a:lnTo>
                  <a:lnTo>
                    <a:pt x="2412873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7" name="TextBox 57"/>
          <p:cNvSpPr txBox="1"/>
          <p:nvPr/>
        </p:nvSpPr>
        <p:spPr>
          <a:xfrm rot="-5400000">
            <a:off x="502902" y="5033108"/>
            <a:ext cx="3451416" cy="7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VEÍCULOS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4086150" y="5638594"/>
            <a:ext cx="108001" cy="22524"/>
            <a:chOff x="0" y="0"/>
            <a:chExt cx="144002" cy="3003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28829" cy="29337"/>
            </a:xfrm>
            <a:custGeom>
              <a:avLst/>
              <a:gdLst/>
              <a:ahLst/>
              <a:cxnLst/>
              <a:rect l="l" t="t" r="r" b="b"/>
              <a:pathLst>
                <a:path w="28829" h="29337">
                  <a:moveTo>
                    <a:pt x="28829" y="0"/>
                  </a:moveTo>
                  <a:lnTo>
                    <a:pt x="0" y="0"/>
                  </a:lnTo>
                  <a:lnTo>
                    <a:pt x="0" y="29337"/>
                  </a:lnTo>
                  <a:lnTo>
                    <a:pt x="28829" y="29337"/>
                  </a:lnTo>
                  <a:lnTo>
                    <a:pt x="28829" y="0"/>
                  </a:lnTo>
                  <a:close/>
                </a:path>
              </a:pathLst>
            </a:custGeom>
            <a:solidFill>
              <a:srgbClr val="D933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57531" y="0"/>
              <a:ext cx="28829" cy="29337"/>
            </a:xfrm>
            <a:custGeom>
              <a:avLst/>
              <a:gdLst/>
              <a:ahLst/>
              <a:cxnLst/>
              <a:rect l="l" t="t" r="r" b="b"/>
              <a:pathLst>
                <a:path w="28829" h="29337">
                  <a:moveTo>
                    <a:pt x="28829" y="0"/>
                  </a:moveTo>
                  <a:lnTo>
                    <a:pt x="0" y="0"/>
                  </a:lnTo>
                  <a:lnTo>
                    <a:pt x="0" y="29337"/>
                  </a:lnTo>
                  <a:lnTo>
                    <a:pt x="28829" y="29337"/>
                  </a:lnTo>
                  <a:lnTo>
                    <a:pt x="28829" y="0"/>
                  </a:lnTo>
                  <a:close/>
                </a:path>
              </a:pathLst>
            </a:custGeom>
            <a:solidFill>
              <a:srgbClr val="D933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115189" y="0"/>
              <a:ext cx="28829" cy="29337"/>
            </a:xfrm>
            <a:custGeom>
              <a:avLst/>
              <a:gdLst/>
              <a:ahLst/>
              <a:cxnLst/>
              <a:rect l="l" t="t" r="r" b="b"/>
              <a:pathLst>
                <a:path w="28829" h="29337">
                  <a:moveTo>
                    <a:pt x="28829" y="0"/>
                  </a:moveTo>
                  <a:lnTo>
                    <a:pt x="0" y="0"/>
                  </a:lnTo>
                  <a:lnTo>
                    <a:pt x="0" y="29337"/>
                  </a:lnTo>
                  <a:lnTo>
                    <a:pt x="28829" y="29337"/>
                  </a:lnTo>
                  <a:lnTo>
                    <a:pt x="28829" y="0"/>
                  </a:lnTo>
                  <a:close/>
                </a:path>
              </a:pathLst>
            </a:custGeom>
            <a:solidFill>
              <a:srgbClr val="D933A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2" name="Freeform 62"/>
          <p:cNvSpPr/>
          <p:nvPr/>
        </p:nvSpPr>
        <p:spPr>
          <a:xfrm>
            <a:off x="3836658" y="5535987"/>
            <a:ext cx="66531" cy="66531"/>
          </a:xfrm>
          <a:custGeom>
            <a:avLst/>
            <a:gdLst/>
            <a:ahLst/>
            <a:cxnLst/>
            <a:rect l="l" t="t" r="r" b="b"/>
            <a:pathLst>
              <a:path w="66531" h="66531">
                <a:moveTo>
                  <a:pt x="0" y="0"/>
                </a:moveTo>
                <a:lnTo>
                  <a:pt x="66530" y="0"/>
                </a:lnTo>
                <a:lnTo>
                  <a:pt x="66530" y="66530"/>
                </a:lnTo>
                <a:lnTo>
                  <a:pt x="0" y="66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3" name="Freeform 63"/>
          <p:cNvSpPr/>
          <p:nvPr/>
        </p:nvSpPr>
        <p:spPr>
          <a:xfrm>
            <a:off x="3922594" y="5535987"/>
            <a:ext cx="66532" cy="66531"/>
          </a:xfrm>
          <a:custGeom>
            <a:avLst/>
            <a:gdLst/>
            <a:ahLst/>
            <a:cxnLst/>
            <a:rect l="l" t="t" r="r" b="b"/>
            <a:pathLst>
              <a:path w="66532" h="66531">
                <a:moveTo>
                  <a:pt x="0" y="0"/>
                </a:moveTo>
                <a:lnTo>
                  <a:pt x="66531" y="0"/>
                </a:lnTo>
                <a:lnTo>
                  <a:pt x="66531" y="66530"/>
                </a:lnTo>
                <a:lnTo>
                  <a:pt x="0" y="66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4" name="Freeform 64"/>
          <p:cNvSpPr/>
          <p:nvPr/>
        </p:nvSpPr>
        <p:spPr>
          <a:xfrm>
            <a:off x="3384455" y="5328083"/>
            <a:ext cx="862854" cy="2355233"/>
          </a:xfrm>
          <a:custGeom>
            <a:avLst/>
            <a:gdLst/>
            <a:ahLst/>
            <a:cxnLst/>
            <a:rect l="l" t="t" r="r" b="b"/>
            <a:pathLst>
              <a:path w="862854" h="2355233">
                <a:moveTo>
                  <a:pt x="0" y="0"/>
                </a:moveTo>
                <a:lnTo>
                  <a:pt x="862854" y="0"/>
                </a:lnTo>
                <a:lnTo>
                  <a:pt x="862854" y="2355233"/>
                </a:lnTo>
                <a:lnTo>
                  <a:pt x="0" y="2355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5" name="Freeform 65"/>
          <p:cNvSpPr/>
          <p:nvPr/>
        </p:nvSpPr>
        <p:spPr>
          <a:xfrm>
            <a:off x="3978281" y="7305352"/>
            <a:ext cx="115507" cy="135142"/>
          </a:xfrm>
          <a:custGeom>
            <a:avLst/>
            <a:gdLst/>
            <a:ahLst/>
            <a:cxnLst/>
            <a:rect l="l" t="t" r="r" b="b"/>
            <a:pathLst>
              <a:path w="115507" h="135142">
                <a:moveTo>
                  <a:pt x="0" y="0"/>
                </a:moveTo>
                <a:lnTo>
                  <a:pt x="115506" y="0"/>
                </a:lnTo>
                <a:lnTo>
                  <a:pt x="115506" y="135142"/>
                </a:lnTo>
                <a:lnTo>
                  <a:pt x="0" y="135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51" r="-9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6" name="Freeform 66"/>
          <p:cNvSpPr/>
          <p:nvPr/>
        </p:nvSpPr>
        <p:spPr>
          <a:xfrm>
            <a:off x="3378795" y="7208330"/>
            <a:ext cx="319961" cy="197521"/>
          </a:xfrm>
          <a:custGeom>
            <a:avLst/>
            <a:gdLst/>
            <a:ahLst/>
            <a:cxnLst/>
            <a:rect l="l" t="t" r="r" b="b"/>
            <a:pathLst>
              <a:path w="319961" h="197521">
                <a:moveTo>
                  <a:pt x="0" y="0"/>
                </a:moveTo>
                <a:lnTo>
                  <a:pt x="319961" y="0"/>
                </a:lnTo>
                <a:lnTo>
                  <a:pt x="319961" y="197521"/>
                </a:lnTo>
                <a:lnTo>
                  <a:pt x="0" y="1975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7" name="Freeform 67"/>
          <p:cNvSpPr/>
          <p:nvPr/>
        </p:nvSpPr>
        <p:spPr>
          <a:xfrm>
            <a:off x="3418538" y="7259149"/>
            <a:ext cx="127288" cy="71613"/>
          </a:xfrm>
          <a:custGeom>
            <a:avLst/>
            <a:gdLst/>
            <a:ahLst/>
            <a:cxnLst/>
            <a:rect l="l" t="t" r="r" b="b"/>
            <a:pathLst>
              <a:path w="127288" h="71613">
                <a:moveTo>
                  <a:pt x="0" y="0"/>
                </a:moveTo>
                <a:lnTo>
                  <a:pt x="127287" y="0"/>
                </a:lnTo>
                <a:lnTo>
                  <a:pt x="127287" y="71613"/>
                </a:lnTo>
                <a:lnTo>
                  <a:pt x="0" y="716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744" r="-274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8" name="Group 68"/>
          <p:cNvGrpSpPr/>
          <p:nvPr/>
        </p:nvGrpSpPr>
        <p:grpSpPr>
          <a:xfrm>
            <a:off x="3720817" y="7165588"/>
            <a:ext cx="293393" cy="65840"/>
            <a:chOff x="0" y="0"/>
            <a:chExt cx="391191" cy="8778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390906" cy="87884"/>
            </a:xfrm>
            <a:custGeom>
              <a:avLst/>
              <a:gdLst/>
              <a:ahLst/>
              <a:cxnLst/>
              <a:rect l="l" t="t" r="r" b="b"/>
              <a:pathLst>
                <a:path w="390906" h="87884">
                  <a:moveTo>
                    <a:pt x="384048" y="0"/>
                  </a:moveTo>
                  <a:lnTo>
                    <a:pt x="282956" y="0"/>
                  </a:lnTo>
                  <a:lnTo>
                    <a:pt x="274447" y="3048"/>
                  </a:lnTo>
                  <a:lnTo>
                    <a:pt x="266573" y="7620"/>
                  </a:lnTo>
                  <a:lnTo>
                    <a:pt x="259588" y="13843"/>
                  </a:lnTo>
                  <a:lnTo>
                    <a:pt x="216408" y="57023"/>
                  </a:lnTo>
                  <a:lnTo>
                    <a:pt x="6731" y="57023"/>
                  </a:lnTo>
                  <a:lnTo>
                    <a:pt x="0" y="63119"/>
                  </a:lnTo>
                  <a:lnTo>
                    <a:pt x="0" y="81661"/>
                  </a:lnTo>
                  <a:lnTo>
                    <a:pt x="6731" y="87884"/>
                  </a:lnTo>
                  <a:lnTo>
                    <a:pt x="226187" y="87884"/>
                  </a:lnTo>
                  <a:lnTo>
                    <a:pt x="229870" y="86360"/>
                  </a:lnTo>
                  <a:lnTo>
                    <a:pt x="283337" y="34036"/>
                  </a:lnTo>
                  <a:lnTo>
                    <a:pt x="287528" y="30988"/>
                  </a:lnTo>
                  <a:lnTo>
                    <a:pt x="390906" y="30988"/>
                  </a:lnTo>
                  <a:lnTo>
                    <a:pt x="390906" y="6096"/>
                  </a:lnTo>
                  <a:lnTo>
                    <a:pt x="384048" y="0"/>
                  </a:lnTo>
                  <a:close/>
                </a:path>
              </a:pathLst>
            </a:custGeom>
            <a:solidFill>
              <a:srgbClr val="D933A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0" name="Freeform 70"/>
          <p:cNvSpPr/>
          <p:nvPr/>
        </p:nvSpPr>
        <p:spPr>
          <a:xfrm>
            <a:off x="3958183" y="7546875"/>
            <a:ext cx="74847" cy="77619"/>
          </a:xfrm>
          <a:custGeom>
            <a:avLst/>
            <a:gdLst/>
            <a:ahLst/>
            <a:cxnLst/>
            <a:rect l="l" t="t" r="r" b="b"/>
            <a:pathLst>
              <a:path w="74847" h="77619">
                <a:moveTo>
                  <a:pt x="0" y="0"/>
                </a:moveTo>
                <a:lnTo>
                  <a:pt x="74847" y="0"/>
                </a:lnTo>
                <a:lnTo>
                  <a:pt x="74847" y="77620"/>
                </a:lnTo>
                <a:lnTo>
                  <a:pt x="0" y="776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050" b="-10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1" name="Freeform 71"/>
          <p:cNvSpPr/>
          <p:nvPr/>
        </p:nvSpPr>
        <p:spPr>
          <a:xfrm>
            <a:off x="3514640" y="7546875"/>
            <a:ext cx="74846" cy="77619"/>
          </a:xfrm>
          <a:custGeom>
            <a:avLst/>
            <a:gdLst/>
            <a:ahLst/>
            <a:cxnLst/>
            <a:rect l="l" t="t" r="r" b="b"/>
            <a:pathLst>
              <a:path w="74846" h="77619">
                <a:moveTo>
                  <a:pt x="0" y="0"/>
                </a:moveTo>
                <a:lnTo>
                  <a:pt x="74846" y="0"/>
                </a:lnTo>
                <a:lnTo>
                  <a:pt x="74846" y="77620"/>
                </a:lnTo>
                <a:lnTo>
                  <a:pt x="0" y="77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852" r="-185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3" name="Group 2">
            <a:extLst>
              <a:ext uri="{FF2B5EF4-FFF2-40B4-BE49-F238E27FC236}">
                <a16:creationId xmlns:a16="http://schemas.microsoft.com/office/drawing/2014/main" id="{7AC129DB-2325-D00C-B13C-B97B3CDE9402}"/>
              </a:ext>
            </a:extLst>
          </p:cNvPr>
          <p:cNvGrpSpPr/>
          <p:nvPr/>
        </p:nvGrpSpPr>
        <p:grpSpPr>
          <a:xfrm>
            <a:off x="0" y="1104900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830C219D-6643-2208-FFE3-E8B9A3AD1DA7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08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3429151" y="3301631"/>
            <a:ext cx="3007860" cy="1402860"/>
            <a:chOff x="0" y="0"/>
            <a:chExt cx="4010480" cy="18704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10279" cy="1870075"/>
            </a:xfrm>
            <a:custGeom>
              <a:avLst/>
              <a:gdLst/>
              <a:ahLst/>
              <a:cxnLst/>
              <a:rect l="l" t="t" r="r" b="b"/>
              <a:pathLst>
                <a:path w="4010279" h="1870075">
                  <a:moveTo>
                    <a:pt x="4010279" y="0"/>
                  </a:moveTo>
                  <a:lnTo>
                    <a:pt x="0" y="0"/>
                  </a:lnTo>
                  <a:lnTo>
                    <a:pt x="0" y="1870075"/>
                  </a:lnTo>
                  <a:lnTo>
                    <a:pt x="4010279" y="1870075"/>
                  </a:lnTo>
                  <a:lnTo>
                    <a:pt x="4010279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9151" y="4812442"/>
            <a:ext cx="3007860" cy="1052867"/>
            <a:chOff x="0" y="0"/>
            <a:chExt cx="4010480" cy="1403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10279" cy="1403858"/>
            </a:xfrm>
            <a:custGeom>
              <a:avLst/>
              <a:gdLst/>
              <a:ahLst/>
              <a:cxnLst/>
              <a:rect l="l" t="t" r="r" b="b"/>
              <a:pathLst>
                <a:path w="4010279" h="1403858">
                  <a:moveTo>
                    <a:pt x="4010279" y="0"/>
                  </a:moveTo>
                  <a:lnTo>
                    <a:pt x="0" y="0"/>
                  </a:lnTo>
                  <a:lnTo>
                    <a:pt x="0" y="1403858"/>
                  </a:lnTo>
                  <a:lnTo>
                    <a:pt x="4010279" y="1403858"/>
                  </a:lnTo>
                  <a:lnTo>
                    <a:pt x="4010279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29151" y="5973869"/>
            <a:ext cx="3007860" cy="2852501"/>
            <a:chOff x="0" y="0"/>
            <a:chExt cx="4010480" cy="38033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10279" cy="3803269"/>
            </a:xfrm>
            <a:custGeom>
              <a:avLst/>
              <a:gdLst/>
              <a:ahLst/>
              <a:cxnLst/>
              <a:rect l="l" t="t" r="r" b="b"/>
              <a:pathLst>
                <a:path w="4010279" h="3803269">
                  <a:moveTo>
                    <a:pt x="4010279" y="0"/>
                  </a:moveTo>
                  <a:lnTo>
                    <a:pt x="0" y="0"/>
                  </a:lnTo>
                  <a:lnTo>
                    <a:pt x="0" y="3803269"/>
                  </a:lnTo>
                  <a:lnTo>
                    <a:pt x="4010279" y="3803269"/>
                  </a:lnTo>
                  <a:lnTo>
                    <a:pt x="4010279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38771" y="3301631"/>
            <a:ext cx="7387971" cy="1402860"/>
            <a:chOff x="0" y="0"/>
            <a:chExt cx="9850628" cy="18704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50374" cy="1870075"/>
            </a:xfrm>
            <a:custGeom>
              <a:avLst/>
              <a:gdLst/>
              <a:ahLst/>
              <a:cxnLst/>
              <a:rect l="l" t="t" r="r" b="b"/>
              <a:pathLst>
                <a:path w="9850374" h="1870075">
                  <a:moveTo>
                    <a:pt x="9850374" y="0"/>
                  </a:moveTo>
                  <a:lnTo>
                    <a:pt x="0" y="0"/>
                  </a:lnTo>
                  <a:lnTo>
                    <a:pt x="0" y="1870075"/>
                  </a:lnTo>
                  <a:lnTo>
                    <a:pt x="9850374" y="1870075"/>
                  </a:lnTo>
                  <a:lnTo>
                    <a:pt x="985037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38771" y="5973869"/>
            <a:ext cx="7387971" cy="2852501"/>
            <a:chOff x="0" y="0"/>
            <a:chExt cx="9850628" cy="38033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50374" cy="3803269"/>
            </a:xfrm>
            <a:custGeom>
              <a:avLst/>
              <a:gdLst/>
              <a:ahLst/>
              <a:cxnLst/>
              <a:rect l="l" t="t" r="r" b="b"/>
              <a:pathLst>
                <a:path w="9850374" h="3803269">
                  <a:moveTo>
                    <a:pt x="9850374" y="0"/>
                  </a:moveTo>
                  <a:lnTo>
                    <a:pt x="0" y="0"/>
                  </a:lnTo>
                  <a:lnTo>
                    <a:pt x="0" y="3803269"/>
                  </a:lnTo>
                  <a:lnTo>
                    <a:pt x="9850374" y="3803269"/>
                  </a:lnTo>
                  <a:lnTo>
                    <a:pt x="985037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3731" y="738276"/>
            <a:ext cx="1274353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UTILIZAÇÃO DA CARTA DE CRÉDITO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429238" y="2267417"/>
            <a:ext cx="3007860" cy="951218"/>
            <a:chOff x="0" y="0"/>
            <a:chExt cx="4010480" cy="1268290"/>
          </a:xfrm>
          <a:solidFill>
            <a:schemeClr val="accent2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10533" cy="1268349"/>
            </a:xfrm>
            <a:custGeom>
              <a:avLst/>
              <a:gdLst/>
              <a:ahLst/>
              <a:cxnLst/>
              <a:rect l="l" t="t" r="r" b="b"/>
              <a:pathLst>
                <a:path w="4010533" h="1268349">
                  <a:moveTo>
                    <a:pt x="0" y="0"/>
                  </a:moveTo>
                  <a:lnTo>
                    <a:pt x="4010533" y="0"/>
                  </a:lnTo>
                  <a:lnTo>
                    <a:pt x="4010533" y="1268349"/>
                  </a:lnTo>
                  <a:lnTo>
                    <a:pt x="0" y="12683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4010480" cy="1334965"/>
            </a:xfrm>
            <a:prstGeom prst="rect">
              <a:avLst/>
            </a:prstGeom>
            <a:grpFill/>
          </p:spPr>
          <p:txBody>
            <a:bodyPr lIns="50800" tIns="50800" rIns="50800" bIns="50800" rtlCol="0" anchor="t"/>
            <a:lstStyle/>
            <a:p>
              <a:pPr algn="l">
                <a:lnSpc>
                  <a:spcPts val="3601"/>
                </a:lnSpc>
              </a:pPr>
              <a:r>
                <a:rPr lang="en-US" sz="3001">
                  <a:solidFill>
                    <a:schemeClr val="bg1"/>
                  </a:solidFill>
                  <a:latin typeface="Arial Bold"/>
                </a:rPr>
                <a:t>TIPO DE BEM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34125" y="2267439"/>
            <a:ext cx="3007860" cy="951218"/>
            <a:chOff x="0" y="0"/>
            <a:chExt cx="4010480" cy="1268290"/>
          </a:xfrm>
          <a:solidFill>
            <a:schemeClr val="accent2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10533" cy="1268349"/>
            </a:xfrm>
            <a:custGeom>
              <a:avLst/>
              <a:gdLst/>
              <a:ahLst/>
              <a:cxnLst/>
              <a:rect l="l" t="t" r="r" b="b"/>
              <a:pathLst>
                <a:path w="4010533" h="1268349">
                  <a:moveTo>
                    <a:pt x="0" y="0"/>
                  </a:moveTo>
                  <a:lnTo>
                    <a:pt x="4010533" y="0"/>
                  </a:lnTo>
                  <a:lnTo>
                    <a:pt x="4010533" y="1268349"/>
                  </a:lnTo>
                  <a:lnTo>
                    <a:pt x="0" y="12683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4010480" cy="1258765"/>
            </a:xfrm>
            <a:prstGeom prst="rect">
              <a:avLst/>
            </a:prstGeom>
            <a:grpFill/>
          </p:spPr>
          <p:txBody>
            <a:bodyPr lIns="50800" tIns="50800" rIns="50800" bIns="50800" rtlCol="0" anchor="t"/>
            <a:lstStyle/>
            <a:p>
              <a:pPr algn="l">
                <a:lnSpc>
                  <a:spcPts val="2816"/>
                </a:lnSpc>
              </a:pPr>
              <a:r>
                <a:rPr lang="en-US" sz="3001" spc="-81">
                  <a:solidFill>
                    <a:schemeClr val="bg1"/>
                  </a:solidFill>
                  <a:latin typeface="Arial Bold"/>
                </a:rPr>
                <a:t>LIMITE DE  IDADE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39013" y="2267417"/>
            <a:ext cx="7387971" cy="951218"/>
            <a:chOff x="0" y="0"/>
            <a:chExt cx="9850628" cy="1268290"/>
          </a:xfrm>
          <a:solidFill>
            <a:schemeClr val="accent2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9850628" cy="1268349"/>
            </a:xfrm>
            <a:custGeom>
              <a:avLst/>
              <a:gdLst/>
              <a:ahLst/>
              <a:cxnLst/>
              <a:rect l="l" t="t" r="r" b="b"/>
              <a:pathLst>
                <a:path w="9850628" h="1268349">
                  <a:moveTo>
                    <a:pt x="9850628" y="0"/>
                  </a:moveTo>
                  <a:lnTo>
                    <a:pt x="0" y="0"/>
                  </a:lnTo>
                  <a:lnTo>
                    <a:pt x="0" y="1268349"/>
                  </a:lnTo>
                  <a:lnTo>
                    <a:pt x="9850628" y="1268349"/>
                  </a:lnTo>
                  <a:lnTo>
                    <a:pt x="9850628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639013" y="2416007"/>
            <a:ext cx="738797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sz="3001" spc="-150" dirty="0">
                <a:solidFill>
                  <a:schemeClr val="bg1"/>
                </a:solidFill>
                <a:latin typeface="Arial Bold"/>
              </a:rPr>
              <a:t>ENQUADRADOS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14790" y="3378101"/>
            <a:ext cx="6436417" cy="90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1"/>
              </a:lnSpc>
            </a:pPr>
            <a:r>
              <a:rPr lang="en-US" sz="2000" spc="-196">
                <a:solidFill>
                  <a:srgbClr val="50545A"/>
                </a:solidFill>
                <a:latin typeface="Public Sans Bold"/>
              </a:rPr>
              <a:t>Placas  foto voltaicas;</a:t>
            </a:r>
          </a:p>
          <a:p>
            <a:pPr algn="l">
              <a:lnSpc>
                <a:spcPts val="2310"/>
              </a:lnSpc>
            </a:pPr>
            <a:r>
              <a:rPr lang="en-US" sz="2000" spc="-181">
                <a:solidFill>
                  <a:srgbClr val="50545A"/>
                </a:solidFill>
                <a:latin typeface="Public Sans Bold"/>
              </a:rPr>
              <a:t>Equipamentos para tratamento / reaproveitamento de  resíduos ou  água;  Equipamentos para  reciclagem.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14790" y="6110653"/>
            <a:ext cx="6436417" cy="2084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1"/>
              </a:lnSpc>
            </a:pPr>
            <a:r>
              <a:rPr lang="en-US" sz="2000">
                <a:solidFill>
                  <a:srgbClr val="50545A"/>
                </a:solidFill>
                <a:latin typeface="Public Sans Bold"/>
              </a:rPr>
              <a:t>Imóveis:  residenciais, comerciais, lazer. E RURAL</a:t>
            </a:r>
          </a:p>
          <a:p>
            <a:pPr algn="l">
              <a:lnSpc>
                <a:spcPts val="2355"/>
              </a:lnSpc>
            </a:pPr>
            <a:r>
              <a:rPr lang="en-US" sz="2000">
                <a:solidFill>
                  <a:srgbClr val="50545A"/>
                </a:solidFill>
                <a:latin typeface="Public Sans Bold"/>
              </a:rPr>
              <a:t>Terrenos Urbanos , Fração Ideal para  aquisição total  do bem.</a:t>
            </a:r>
          </a:p>
          <a:p>
            <a:pPr algn="l">
              <a:lnSpc>
                <a:spcPts val="2355"/>
              </a:lnSpc>
            </a:pPr>
            <a:r>
              <a:rPr lang="en-US" sz="2000">
                <a:solidFill>
                  <a:srgbClr val="50545A"/>
                </a:solidFill>
                <a:latin typeface="Public Sans Bold"/>
              </a:rPr>
              <a:t>Quitação de financiamento imobiliário do titularda  cota &gt; somente urbanos</a:t>
            </a:r>
          </a:p>
          <a:p>
            <a:pPr algn="l">
              <a:lnSpc>
                <a:spcPts val="2273"/>
              </a:lnSpc>
            </a:pPr>
            <a:r>
              <a:rPr lang="en-US" sz="2000">
                <a:solidFill>
                  <a:srgbClr val="50545A"/>
                </a:solidFill>
                <a:latin typeface="Public Sans Bold"/>
              </a:rPr>
              <a:t>Reforma e construção: garantia de no mínimo25%  superior ao saldo devedor.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66556" y="3885385"/>
            <a:ext cx="1747532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spc="-27">
                <a:solidFill>
                  <a:srgbClr val="50545A"/>
                </a:solidFill>
                <a:latin typeface="Arial Bold"/>
              </a:rPr>
              <a:t>Sustentáveis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566081" y="5144914"/>
            <a:ext cx="135973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spc="-22">
                <a:solidFill>
                  <a:srgbClr val="50545A"/>
                </a:solidFill>
                <a:latin typeface="Arial Bold"/>
              </a:rPr>
              <a:t>*Serviços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66556" y="7106579"/>
            <a:ext cx="117864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spc="-27">
                <a:solidFill>
                  <a:srgbClr val="50545A"/>
                </a:solidFill>
                <a:latin typeface="Arial Bold"/>
              </a:rPr>
              <a:t>Imóveis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534125" y="3301456"/>
            <a:ext cx="3007860" cy="1402860"/>
            <a:chOff x="0" y="0"/>
            <a:chExt cx="4010480" cy="187048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10533" cy="1870456"/>
            </a:xfrm>
            <a:custGeom>
              <a:avLst/>
              <a:gdLst/>
              <a:ahLst/>
              <a:cxnLst/>
              <a:rect l="l" t="t" r="r" b="b"/>
              <a:pathLst>
                <a:path w="4010533" h="1870456">
                  <a:moveTo>
                    <a:pt x="0" y="0"/>
                  </a:moveTo>
                  <a:lnTo>
                    <a:pt x="4010533" y="0"/>
                  </a:lnTo>
                  <a:lnTo>
                    <a:pt x="4010533" y="1870456"/>
                  </a:lnTo>
                  <a:lnTo>
                    <a:pt x="0" y="1870456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4010480" cy="188000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619"/>
                </a:lnSpc>
              </a:pPr>
              <a:endParaRPr/>
            </a:p>
            <a:p>
              <a:pPr algn="ctr">
                <a:lnSpc>
                  <a:spcPts val="2619"/>
                </a:lnSpc>
              </a:pPr>
              <a:r>
                <a:rPr lang="en-US" sz="2182" spc="-204">
                  <a:solidFill>
                    <a:srgbClr val="50545A"/>
                  </a:solidFill>
                  <a:latin typeface="Archivo Black"/>
                </a:rPr>
                <a:t>Novos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534125" y="4812317"/>
            <a:ext cx="3007860" cy="1053444"/>
            <a:chOff x="0" y="0"/>
            <a:chExt cx="4010480" cy="140459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10533" cy="1404620"/>
            </a:xfrm>
            <a:custGeom>
              <a:avLst/>
              <a:gdLst/>
              <a:ahLst/>
              <a:cxnLst/>
              <a:rect l="l" t="t" r="r" b="b"/>
              <a:pathLst>
                <a:path w="4010533" h="1404620">
                  <a:moveTo>
                    <a:pt x="0" y="0"/>
                  </a:moveTo>
                  <a:lnTo>
                    <a:pt x="4010533" y="0"/>
                  </a:lnTo>
                  <a:lnTo>
                    <a:pt x="4010533" y="1404620"/>
                  </a:lnTo>
                  <a:lnTo>
                    <a:pt x="0" y="140462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4010480" cy="141411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619"/>
                </a:lnSpc>
              </a:pPr>
              <a:r>
                <a:rPr lang="en-US" sz="2182" spc="4">
                  <a:solidFill>
                    <a:srgbClr val="50545A"/>
                  </a:solidFill>
                  <a:latin typeface="Archivo Black"/>
                </a:rPr>
                <a:t>Não se aplica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534125" y="5973878"/>
            <a:ext cx="3007860" cy="2853078"/>
            <a:chOff x="0" y="0"/>
            <a:chExt cx="4010480" cy="38041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010533" cy="3804158"/>
            </a:xfrm>
            <a:custGeom>
              <a:avLst/>
              <a:gdLst/>
              <a:ahLst/>
              <a:cxnLst/>
              <a:rect l="l" t="t" r="r" b="b"/>
              <a:pathLst>
                <a:path w="4010533" h="3804158">
                  <a:moveTo>
                    <a:pt x="0" y="0"/>
                  </a:moveTo>
                  <a:lnTo>
                    <a:pt x="4010533" y="0"/>
                  </a:lnTo>
                  <a:lnTo>
                    <a:pt x="4010533" y="3804158"/>
                  </a:lnTo>
                  <a:lnTo>
                    <a:pt x="0" y="3804158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4010480" cy="381362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619"/>
                </a:lnSpc>
              </a:pPr>
              <a:endParaRPr/>
            </a:p>
            <a:p>
              <a:pPr algn="l">
                <a:lnSpc>
                  <a:spcPts val="2619"/>
                </a:lnSpc>
              </a:pPr>
              <a:endParaRPr/>
            </a:p>
            <a:p>
              <a:pPr algn="l">
                <a:lnSpc>
                  <a:spcPts val="2619"/>
                </a:lnSpc>
              </a:pPr>
              <a:endParaRPr/>
            </a:p>
            <a:p>
              <a:pPr algn="l">
                <a:lnSpc>
                  <a:spcPts val="2619"/>
                </a:lnSpc>
              </a:pPr>
              <a:r>
                <a:rPr lang="en-US" sz="2182" spc="4">
                  <a:solidFill>
                    <a:srgbClr val="50545A"/>
                  </a:solidFill>
                  <a:latin typeface="Archivo Black"/>
                </a:rPr>
                <a:t>Não se aplica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53619" y="2202626"/>
            <a:ext cx="2475363" cy="6623607"/>
            <a:chOff x="0" y="0"/>
            <a:chExt cx="3300484" cy="8744818"/>
          </a:xfrm>
          <a:solidFill>
            <a:schemeClr val="accent2"/>
          </a:solidFill>
        </p:grpSpPr>
        <p:sp>
          <p:nvSpPr>
            <p:cNvPr id="39" name="Freeform 39"/>
            <p:cNvSpPr/>
            <p:nvPr/>
          </p:nvSpPr>
          <p:spPr>
            <a:xfrm>
              <a:off x="0" y="0"/>
              <a:ext cx="3300095" cy="8744966"/>
            </a:xfrm>
            <a:custGeom>
              <a:avLst/>
              <a:gdLst/>
              <a:ahLst/>
              <a:cxnLst/>
              <a:rect l="l" t="t" r="r" b="b"/>
              <a:pathLst>
                <a:path w="3300095" h="8744966">
                  <a:moveTo>
                    <a:pt x="3300095" y="0"/>
                  </a:moveTo>
                  <a:lnTo>
                    <a:pt x="380873" y="0"/>
                  </a:lnTo>
                  <a:lnTo>
                    <a:pt x="324485" y="4191"/>
                  </a:lnTo>
                  <a:lnTo>
                    <a:pt x="270764" y="16256"/>
                  </a:lnTo>
                  <a:lnTo>
                    <a:pt x="220218" y="35560"/>
                  </a:lnTo>
                  <a:lnTo>
                    <a:pt x="173355" y="61468"/>
                  </a:lnTo>
                  <a:lnTo>
                    <a:pt x="130810" y="93599"/>
                  </a:lnTo>
                  <a:lnTo>
                    <a:pt x="93218" y="131191"/>
                  </a:lnTo>
                  <a:lnTo>
                    <a:pt x="61214" y="173736"/>
                  </a:lnTo>
                  <a:lnTo>
                    <a:pt x="35306" y="220599"/>
                  </a:lnTo>
                  <a:lnTo>
                    <a:pt x="16002" y="271145"/>
                  </a:lnTo>
                  <a:lnTo>
                    <a:pt x="4064" y="324866"/>
                  </a:lnTo>
                  <a:lnTo>
                    <a:pt x="0" y="380873"/>
                  </a:lnTo>
                  <a:lnTo>
                    <a:pt x="0" y="8363839"/>
                  </a:lnTo>
                  <a:lnTo>
                    <a:pt x="4064" y="8420100"/>
                  </a:lnTo>
                  <a:lnTo>
                    <a:pt x="16002" y="8473821"/>
                  </a:lnTo>
                  <a:lnTo>
                    <a:pt x="35306" y="8524494"/>
                  </a:lnTo>
                  <a:lnTo>
                    <a:pt x="61214" y="8571357"/>
                  </a:lnTo>
                  <a:lnTo>
                    <a:pt x="93218" y="8613902"/>
                  </a:lnTo>
                  <a:lnTo>
                    <a:pt x="130810" y="8651494"/>
                  </a:lnTo>
                  <a:lnTo>
                    <a:pt x="173355" y="8683498"/>
                  </a:lnTo>
                  <a:lnTo>
                    <a:pt x="220218" y="8709406"/>
                  </a:lnTo>
                  <a:lnTo>
                    <a:pt x="270764" y="8728710"/>
                  </a:lnTo>
                  <a:lnTo>
                    <a:pt x="324485" y="8740775"/>
                  </a:lnTo>
                  <a:lnTo>
                    <a:pt x="380873" y="8744966"/>
                  </a:lnTo>
                  <a:lnTo>
                    <a:pt x="3300095" y="8744966"/>
                  </a:lnTo>
                  <a:lnTo>
                    <a:pt x="3300095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0" name="TextBox 40"/>
          <p:cNvSpPr txBox="1"/>
          <p:nvPr/>
        </p:nvSpPr>
        <p:spPr>
          <a:xfrm rot="-5400000">
            <a:off x="-321526" y="4514672"/>
            <a:ext cx="5074898" cy="206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6"/>
              </a:lnSpc>
            </a:pPr>
            <a:r>
              <a:rPr lang="en-US" sz="4675">
                <a:solidFill>
                  <a:srgbClr val="FFFFFF"/>
                </a:solidFill>
                <a:latin typeface="Public Sans Bold"/>
              </a:rPr>
              <a:t>SERVIÇOS,</a:t>
            </a:r>
          </a:p>
          <a:p>
            <a:pPr algn="ctr">
              <a:lnSpc>
                <a:spcPts val="5561"/>
              </a:lnSpc>
            </a:pPr>
            <a:r>
              <a:rPr lang="en-US" sz="4675">
                <a:solidFill>
                  <a:srgbClr val="FFFFFF"/>
                </a:solidFill>
                <a:latin typeface="Public Sans Bold"/>
              </a:rPr>
              <a:t>SUSTENTÁVEIS  E IMÓVEIS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3576075" y="3744136"/>
            <a:ext cx="41006" cy="23678"/>
            <a:chOff x="0" y="0"/>
            <a:chExt cx="54674" cy="3157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4102" cy="31623"/>
            </a:xfrm>
            <a:custGeom>
              <a:avLst/>
              <a:gdLst/>
              <a:ahLst/>
              <a:cxnLst/>
              <a:rect l="l" t="t" r="r" b="b"/>
              <a:pathLst>
                <a:path w="54102" h="31623">
                  <a:moveTo>
                    <a:pt x="47371" y="0"/>
                  </a:moveTo>
                  <a:lnTo>
                    <a:pt x="6731" y="0"/>
                  </a:lnTo>
                  <a:lnTo>
                    <a:pt x="0" y="7112"/>
                  </a:lnTo>
                  <a:lnTo>
                    <a:pt x="0" y="24511"/>
                  </a:lnTo>
                  <a:lnTo>
                    <a:pt x="6731" y="31623"/>
                  </a:lnTo>
                  <a:lnTo>
                    <a:pt x="47371" y="31623"/>
                  </a:lnTo>
                  <a:lnTo>
                    <a:pt x="54102" y="24511"/>
                  </a:lnTo>
                  <a:lnTo>
                    <a:pt x="54102" y="7112"/>
                  </a:lnTo>
                  <a:lnTo>
                    <a:pt x="47371" y="0"/>
                  </a:lnTo>
                  <a:close/>
                </a:path>
              </a:pathLst>
            </a:custGeom>
            <a:solidFill>
              <a:srgbClr val="EB135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3" name="Freeform 43"/>
          <p:cNvSpPr/>
          <p:nvPr/>
        </p:nvSpPr>
        <p:spPr>
          <a:xfrm>
            <a:off x="3576073" y="3587173"/>
            <a:ext cx="770447" cy="806831"/>
          </a:xfrm>
          <a:custGeom>
            <a:avLst/>
            <a:gdLst/>
            <a:ahLst/>
            <a:cxnLst/>
            <a:rect l="l" t="t" r="r" b="b"/>
            <a:pathLst>
              <a:path w="770447" h="806831">
                <a:moveTo>
                  <a:pt x="0" y="0"/>
                </a:moveTo>
                <a:lnTo>
                  <a:pt x="770447" y="0"/>
                </a:lnTo>
                <a:lnTo>
                  <a:pt x="770447" y="806831"/>
                </a:lnTo>
                <a:lnTo>
                  <a:pt x="0" y="806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Freeform 44"/>
          <p:cNvSpPr/>
          <p:nvPr/>
        </p:nvSpPr>
        <p:spPr>
          <a:xfrm>
            <a:off x="3748044" y="5363989"/>
            <a:ext cx="176612" cy="318457"/>
          </a:xfrm>
          <a:custGeom>
            <a:avLst/>
            <a:gdLst/>
            <a:ahLst/>
            <a:cxnLst/>
            <a:rect l="l" t="t" r="r" b="b"/>
            <a:pathLst>
              <a:path w="176612" h="318457">
                <a:moveTo>
                  <a:pt x="0" y="0"/>
                </a:moveTo>
                <a:lnTo>
                  <a:pt x="176612" y="0"/>
                </a:lnTo>
                <a:lnTo>
                  <a:pt x="176612" y="318457"/>
                </a:lnTo>
                <a:lnTo>
                  <a:pt x="0" y="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" b="-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4067311" y="5364104"/>
            <a:ext cx="176614" cy="318343"/>
          </a:xfrm>
          <a:custGeom>
            <a:avLst/>
            <a:gdLst/>
            <a:ahLst/>
            <a:cxnLst/>
            <a:rect l="l" t="t" r="r" b="b"/>
            <a:pathLst>
              <a:path w="176614" h="318343">
                <a:moveTo>
                  <a:pt x="0" y="0"/>
                </a:moveTo>
                <a:lnTo>
                  <a:pt x="176614" y="0"/>
                </a:lnTo>
                <a:lnTo>
                  <a:pt x="176614" y="318344"/>
                </a:lnTo>
                <a:lnTo>
                  <a:pt x="0" y="318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6" b="-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3903188" y="5172835"/>
            <a:ext cx="188505" cy="72074"/>
          </a:xfrm>
          <a:custGeom>
            <a:avLst/>
            <a:gdLst/>
            <a:ahLst/>
            <a:cxnLst/>
            <a:rect l="l" t="t" r="r" b="b"/>
            <a:pathLst>
              <a:path w="188505" h="72074">
                <a:moveTo>
                  <a:pt x="0" y="0"/>
                </a:moveTo>
                <a:lnTo>
                  <a:pt x="188505" y="0"/>
                </a:lnTo>
                <a:lnTo>
                  <a:pt x="188505" y="72074"/>
                </a:lnTo>
                <a:lnTo>
                  <a:pt x="0" y="72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25" b="-52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Freeform 47"/>
          <p:cNvSpPr/>
          <p:nvPr/>
        </p:nvSpPr>
        <p:spPr>
          <a:xfrm>
            <a:off x="3695268" y="4984338"/>
            <a:ext cx="604113" cy="723088"/>
          </a:xfrm>
          <a:custGeom>
            <a:avLst/>
            <a:gdLst/>
            <a:ahLst/>
            <a:cxnLst/>
            <a:rect l="l" t="t" r="r" b="b"/>
            <a:pathLst>
              <a:path w="604113" h="723088">
                <a:moveTo>
                  <a:pt x="0" y="0"/>
                </a:moveTo>
                <a:lnTo>
                  <a:pt x="604113" y="0"/>
                </a:lnTo>
                <a:lnTo>
                  <a:pt x="604113" y="723088"/>
                </a:lnTo>
                <a:lnTo>
                  <a:pt x="0" y="72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8" name="Freeform 48"/>
          <p:cNvSpPr/>
          <p:nvPr/>
        </p:nvSpPr>
        <p:spPr>
          <a:xfrm>
            <a:off x="3800619" y="7055125"/>
            <a:ext cx="149695" cy="207910"/>
          </a:xfrm>
          <a:custGeom>
            <a:avLst/>
            <a:gdLst/>
            <a:ahLst/>
            <a:cxnLst/>
            <a:rect l="l" t="t" r="r" b="b"/>
            <a:pathLst>
              <a:path w="149695" h="207910">
                <a:moveTo>
                  <a:pt x="0" y="0"/>
                </a:moveTo>
                <a:lnTo>
                  <a:pt x="149694" y="0"/>
                </a:lnTo>
                <a:lnTo>
                  <a:pt x="149694" y="207910"/>
                </a:lnTo>
                <a:lnTo>
                  <a:pt x="0" y="207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36" r="-6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49"/>
          <p:cNvSpPr/>
          <p:nvPr/>
        </p:nvSpPr>
        <p:spPr>
          <a:xfrm>
            <a:off x="3612112" y="6904264"/>
            <a:ext cx="770447" cy="694211"/>
          </a:xfrm>
          <a:custGeom>
            <a:avLst/>
            <a:gdLst/>
            <a:ahLst/>
            <a:cxnLst/>
            <a:rect l="l" t="t" r="r" b="b"/>
            <a:pathLst>
              <a:path w="770447" h="694211">
                <a:moveTo>
                  <a:pt x="0" y="0"/>
                </a:moveTo>
                <a:lnTo>
                  <a:pt x="770447" y="0"/>
                </a:lnTo>
                <a:lnTo>
                  <a:pt x="770447" y="694210"/>
                </a:lnTo>
                <a:lnTo>
                  <a:pt x="0" y="694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TextBox 50"/>
          <p:cNvSpPr txBox="1"/>
          <p:nvPr/>
        </p:nvSpPr>
        <p:spPr>
          <a:xfrm>
            <a:off x="15694296" y="9016022"/>
            <a:ext cx="1301789" cy="2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5"/>
              </a:lnSpc>
            </a:pPr>
            <a:r>
              <a:rPr lang="en-US" sz="1546" spc="27">
                <a:solidFill>
                  <a:srgbClr val="FFFFFF"/>
                </a:solidFill>
                <a:latin typeface="Arial Italics"/>
              </a:rPr>
              <a:t>* Garantiareal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9639013" y="4790216"/>
            <a:ext cx="7387971" cy="1075093"/>
            <a:chOff x="0" y="0"/>
            <a:chExt cx="9850628" cy="1433457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850374" cy="1433147"/>
            </a:xfrm>
            <a:custGeom>
              <a:avLst/>
              <a:gdLst/>
              <a:ahLst/>
              <a:cxnLst/>
              <a:rect l="l" t="t" r="r" b="b"/>
              <a:pathLst>
                <a:path w="9850374" h="1433147">
                  <a:moveTo>
                    <a:pt x="9850374" y="0"/>
                  </a:moveTo>
                  <a:lnTo>
                    <a:pt x="0" y="0"/>
                  </a:lnTo>
                  <a:lnTo>
                    <a:pt x="0" y="1433147"/>
                  </a:lnTo>
                  <a:lnTo>
                    <a:pt x="9850374" y="1433147"/>
                  </a:lnTo>
                  <a:lnTo>
                    <a:pt x="9850374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116312" y="5095875"/>
            <a:ext cx="300573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404040"/>
                </a:solidFill>
                <a:latin typeface="Public Sans Bold"/>
              </a:rPr>
              <a:t>indisponível no momento</a:t>
            </a:r>
          </a:p>
        </p:txBody>
      </p:sp>
      <p:grpSp>
        <p:nvGrpSpPr>
          <p:cNvPr id="58" name="Group 2">
            <a:extLst>
              <a:ext uri="{FF2B5EF4-FFF2-40B4-BE49-F238E27FC236}">
                <a16:creationId xmlns:a16="http://schemas.microsoft.com/office/drawing/2014/main" id="{47E46327-7BBF-9596-C625-D3490D9C934B}"/>
              </a:ext>
            </a:extLst>
          </p:cNvPr>
          <p:cNvGrpSpPr/>
          <p:nvPr/>
        </p:nvGrpSpPr>
        <p:grpSpPr>
          <a:xfrm>
            <a:off x="0" y="1083864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59" name="Freeform 3">
              <a:extLst>
                <a:ext uri="{FF2B5EF4-FFF2-40B4-BE49-F238E27FC236}">
                  <a16:creationId xmlns:a16="http://schemas.microsoft.com/office/drawing/2014/main" id="{60821D41-B263-6D40-975A-0CBB70637361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08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943731" y="738276"/>
            <a:ext cx="1274353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UTILIZAÇÃO DA CARTA DE CRÉDITO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46189" y="3279454"/>
            <a:ext cx="3010747" cy="5394281"/>
            <a:chOff x="0" y="0"/>
            <a:chExt cx="4014330" cy="7192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13962" cy="7192010"/>
            </a:xfrm>
            <a:custGeom>
              <a:avLst/>
              <a:gdLst/>
              <a:ahLst/>
              <a:cxnLst/>
              <a:rect l="l" t="t" r="r" b="b"/>
              <a:pathLst>
                <a:path w="4013962" h="7192010">
                  <a:moveTo>
                    <a:pt x="4013962" y="0"/>
                  </a:moveTo>
                  <a:lnTo>
                    <a:pt x="0" y="0"/>
                  </a:lnTo>
                  <a:lnTo>
                    <a:pt x="0" y="7192010"/>
                  </a:lnTo>
                  <a:lnTo>
                    <a:pt x="4013962" y="7192010"/>
                  </a:lnTo>
                  <a:lnTo>
                    <a:pt x="4013962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55810" y="3301632"/>
            <a:ext cx="7390859" cy="3420805"/>
            <a:chOff x="0" y="0"/>
            <a:chExt cx="9854478" cy="45610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54057" cy="4560824"/>
            </a:xfrm>
            <a:custGeom>
              <a:avLst/>
              <a:gdLst/>
              <a:ahLst/>
              <a:cxnLst/>
              <a:rect l="l" t="t" r="r" b="b"/>
              <a:pathLst>
                <a:path w="9854057" h="4560824">
                  <a:moveTo>
                    <a:pt x="9854057" y="0"/>
                  </a:moveTo>
                  <a:lnTo>
                    <a:pt x="0" y="0"/>
                  </a:lnTo>
                  <a:lnTo>
                    <a:pt x="0" y="4560824"/>
                  </a:lnTo>
                  <a:lnTo>
                    <a:pt x="9854057" y="4560824"/>
                  </a:lnTo>
                  <a:lnTo>
                    <a:pt x="9854057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55810" y="6872162"/>
            <a:ext cx="7390859" cy="1801944"/>
            <a:chOff x="0" y="0"/>
            <a:chExt cx="9854478" cy="2402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54057" cy="2401951"/>
            </a:xfrm>
            <a:custGeom>
              <a:avLst/>
              <a:gdLst/>
              <a:ahLst/>
              <a:cxnLst/>
              <a:rect l="l" t="t" r="r" b="b"/>
              <a:pathLst>
                <a:path w="9854057" h="2401951">
                  <a:moveTo>
                    <a:pt x="9854057" y="0"/>
                  </a:moveTo>
                  <a:lnTo>
                    <a:pt x="0" y="0"/>
                  </a:lnTo>
                  <a:lnTo>
                    <a:pt x="0" y="2401951"/>
                  </a:lnTo>
                  <a:lnTo>
                    <a:pt x="9854057" y="2401951"/>
                  </a:lnTo>
                  <a:lnTo>
                    <a:pt x="9854057" y="0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46272" y="2267417"/>
            <a:ext cx="3010747" cy="951218"/>
            <a:chOff x="0" y="0"/>
            <a:chExt cx="4014330" cy="1268290"/>
          </a:xfrm>
          <a:solidFill>
            <a:schemeClr val="accent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14343" cy="1268349"/>
            </a:xfrm>
            <a:custGeom>
              <a:avLst/>
              <a:gdLst/>
              <a:ahLst/>
              <a:cxnLst/>
              <a:rect l="l" t="t" r="r" b="b"/>
              <a:pathLst>
                <a:path w="4014343" h="1268349">
                  <a:moveTo>
                    <a:pt x="0" y="0"/>
                  </a:moveTo>
                  <a:lnTo>
                    <a:pt x="4014343" y="0"/>
                  </a:lnTo>
                  <a:lnTo>
                    <a:pt x="4014343" y="1268349"/>
                  </a:lnTo>
                  <a:lnTo>
                    <a:pt x="0" y="126834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014330" cy="128734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1"/>
                </a:lnSpc>
              </a:pPr>
              <a:r>
                <a:rPr lang="en-US" sz="3001" dirty="0">
                  <a:solidFill>
                    <a:srgbClr val="FFFFFF"/>
                  </a:solidFill>
                  <a:latin typeface="Public Sans"/>
                </a:rPr>
                <a:t>TIPO DE BEM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51160" y="2267439"/>
            <a:ext cx="3010747" cy="1035145"/>
            <a:chOff x="0" y="0"/>
            <a:chExt cx="4014330" cy="1380193"/>
          </a:xfrm>
          <a:solidFill>
            <a:schemeClr val="accent2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14343" cy="1380252"/>
            </a:xfrm>
            <a:custGeom>
              <a:avLst/>
              <a:gdLst/>
              <a:ahLst/>
              <a:cxnLst/>
              <a:rect l="l" t="t" r="r" b="b"/>
              <a:pathLst>
                <a:path w="4014343" h="1380252">
                  <a:moveTo>
                    <a:pt x="0" y="0"/>
                  </a:moveTo>
                  <a:lnTo>
                    <a:pt x="4014343" y="0"/>
                  </a:lnTo>
                  <a:lnTo>
                    <a:pt x="4014343" y="1380252"/>
                  </a:lnTo>
                  <a:lnTo>
                    <a:pt x="0" y="138025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7150"/>
              <a:ext cx="4014330" cy="132304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6"/>
                </a:lnSpc>
              </a:pPr>
              <a:r>
                <a:rPr lang="en-US" sz="3001" spc="-63">
                  <a:solidFill>
                    <a:srgbClr val="FFFFFF"/>
                  </a:solidFill>
                  <a:latin typeface="Public Sans"/>
                </a:rPr>
                <a:t>LIMITE DE  IDADE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56048" y="2267417"/>
            <a:ext cx="7390859" cy="951218"/>
            <a:chOff x="0" y="0"/>
            <a:chExt cx="9854478" cy="1268290"/>
          </a:xfrm>
          <a:solidFill>
            <a:schemeClr val="accent2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9854438" cy="1268349"/>
            </a:xfrm>
            <a:custGeom>
              <a:avLst/>
              <a:gdLst/>
              <a:ahLst/>
              <a:cxnLst/>
              <a:rect l="l" t="t" r="r" b="b"/>
              <a:pathLst>
                <a:path w="9854438" h="1268349">
                  <a:moveTo>
                    <a:pt x="9854438" y="0"/>
                  </a:moveTo>
                  <a:lnTo>
                    <a:pt x="0" y="0"/>
                  </a:lnTo>
                  <a:lnTo>
                    <a:pt x="0" y="1268349"/>
                  </a:lnTo>
                  <a:lnTo>
                    <a:pt x="9854438" y="1268349"/>
                  </a:lnTo>
                  <a:lnTo>
                    <a:pt x="9854438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456048" y="2416007"/>
            <a:ext cx="739085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sz="3001">
                <a:solidFill>
                  <a:srgbClr val="FFFFFF"/>
                </a:solidFill>
                <a:latin typeface="Arial"/>
              </a:rPr>
              <a:t>ENQUADRADOS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27912" y="3481262"/>
            <a:ext cx="6693996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183" lvl="1" indent="-237592" algn="l">
              <a:lnSpc>
                <a:spcPts val="2641"/>
              </a:lnSpc>
              <a:buFont typeface="Arial"/>
              <a:buChar char="•"/>
            </a:pPr>
            <a:r>
              <a:rPr lang="en-US" sz="2200" spc="-150">
                <a:solidFill>
                  <a:srgbClr val="50545A"/>
                </a:solidFill>
                <a:latin typeface="Public Sans Bold"/>
              </a:rPr>
              <a:t>Construir ou reformar </a:t>
            </a:r>
            <a:r>
              <a:rPr lang="en-US" sz="2200" spc="-150">
                <a:solidFill>
                  <a:srgbClr val="50545A"/>
                </a:solidFill>
                <a:latin typeface="Public Sans"/>
              </a:rPr>
              <a:t>(inclusive obra já em andamento)</a:t>
            </a:r>
          </a:p>
          <a:p>
            <a:pPr marL="475183" lvl="1" indent="-237592" algn="l">
              <a:lnSpc>
                <a:spcPts val="2604"/>
              </a:lnSpc>
              <a:buFont typeface="Arial"/>
              <a:buChar char="•"/>
            </a:pPr>
            <a:r>
              <a:rPr lang="en-US" sz="2200" spc="4">
                <a:solidFill>
                  <a:srgbClr val="50545A"/>
                </a:solidFill>
                <a:latin typeface="Public Sans"/>
              </a:rPr>
              <a:t>Apresentar garantia de um imóvel quitado que  represente 125%do saldo devedor da cota; (do  consorciado)</a:t>
            </a:r>
          </a:p>
          <a:p>
            <a:pPr marL="475183" lvl="1" indent="-237592" algn="l">
              <a:lnSpc>
                <a:spcPts val="2591"/>
              </a:lnSpc>
              <a:buFont typeface="Arial"/>
              <a:buChar char="•"/>
            </a:pPr>
            <a:r>
              <a:rPr lang="en-US" sz="2200" spc="4">
                <a:solidFill>
                  <a:srgbClr val="50545A"/>
                </a:solidFill>
                <a:latin typeface="Public Sans"/>
              </a:rPr>
              <a:t>Após a aprovação é creditado o valor à vista na conta  corrente do cliente;</a:t>
            </a:r>
          </a:p>
          <a:p>
            <a:pPr marL="475183" lvl="1" indent="-237592" algn="l">
              <a:lnSpc>
                <a:spcPts val="2591"/>
              </a:lnSpc>
              <a:buFont typeface="Arial"/>
              <a:buChar char="•"/>
            </a:pPr>
            <a:r>
              <a:rPr lang="en-US" sz="2200" spc="-105">
                <a:solidFill>
                  <a:srgbClr val="50545A"/>
                </a:solidFill>
                <a:latin typeface="Public Sans"/>
              </a:rPr>
              <a:t>Prestação de contas ocorrerá após 1 ano para reformas  e 2 anos para construções.</a:t>
            </a:r>
          </a:p>
          <a:p>
            <a:pPr marL="475183" lvl="1" indent="-237592" algn="l">
              <a:lnSpc>
                <a:spcPts val="2641"/>
              </a:lnSpc>
              <a:buFont typeface="Arial"/>
              <a:buChar char="•"/>
            </a:pPr>
            <a:r>
              <a:rPr lang="en-US" sz="2200" spc="-216">
                <a:solidFill>
                  <a:srgbClr val="50545A"/>
                </a:solidFill>
                <a:latin typeface="Public Sans"/>
              </a:rPr>
              <a:t>Não há vistoria  presencial.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27912" y="6998663"/>
            <a:ext cx="7050691" cy="132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183" lvl="1" indent="-237592" algn="l">
              <a:lnSpc>
                <a:spcPts val="2591"/>
              </a:lnSpc>
              <a:buFont typeface="Arial"/>
              <a:buChar char="•"/>
            </a:pPr>
            <a:r>
              <a:rPr lang="en-US" sz="2200" spc="-35">
                <a:solidFill>
                  <a:srgbClr val="50545A"/>
                </a:solidFill>
                <a:latin typeface="Public Sans"/>
              </a:rPr>
              <a:t>Quitar financiamento imobiliário do Sistema Financeiro  da Habitação</a:t>
            </a:r>
          </a:p>
          <a:p>
            <a:pPr marL="475183" lvl="1" indent="-237592" algn="l">
              <a:lnSpc>
                <a:spcPts val="2641"/>
              </a:lnSpc>
              <a:buFont typeface="Arial"/>
              <a:buChar char="•"/>
            </a:pPr>
            <a:r>
              <a:rPr lang="en-US" sz="2200" spc="-140">
                <a:solidFill>
                  <a:srgbClr val="50545A"/>
                </a:solidFill>
                <a:latin typeface="Public Sans"/>
              </a:rPr>
              <a:t>Do titular da cotado consorcio com a carta de crédito</a:t>
            </a:r>
          </a:p>
          <a:p>
            <a:pPr marL="475183" lvl="1" indent="-237592" algn="l">
              <a:lnSpc>
                <a:spcPts val="2641"/>
              </a:lnSpc>
              <a:buFont typeface="Arial"/>
              <a:buChar char="•"/>
            </a:pPr>
            <a:r>
              <a:rPr lang="en-US" sz="2200" spc="-190">
                <a:solidFill>
                  <a:srgbClr val="50545A"/>
                </a:solidFill>
                <a:latin typeface="Public Sans"/>
              </a:rPr>
              <a:t>Qualquer banco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52473" y="5775704"/>
            <a:ext cx="1505456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</a:pPr>
            <a:r>
              <a:rPr lang="en-US" sz="2182" spc="-27">
                <a:solidFill>
                  <a:srgbClr val="50545A"/>
                </a:solidFill>
                <a:latin typeface="Arial Bold"/>
              </a:rPr>
              <a:t>Imóveis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351160" y="3301456"/>
            <a:ext cx="3010747" cy="5372912"/>
            <a:chOff x="0" y="0"/>
            <a:chExt cx="4014330" cy="71638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014343" cy="7163943"/>
            </a:xfrm>
            <a:custGeom>
              <a:avLst/>
              <a:gdLst/>
              <a:ahLst/>
              <a:cxnLst/>
              <a:rect l="l" t="t" r="r" b="b"/>
              <a:pathLst>
                <a:path w="4014343" h="7163943">
                  <a:moveTo>
                    <a:pt x="0" y="0"/>
                  </a:moveTo>
                  <a:lnTo>
                    <a:pt x="4014343" y="0"/>
                  </a:lnTo>
                  <a:lnTo>
                    <a:pt x="4014343" y="7163943"/>
                  </a:lnTo>
                  <a:lnTo>
                    <a:pt x="0" y="7163943"/>
                  </a:lnTo>
                  <a:close/>
                </a:path>
              </a:pathLst>
            </a:custGeom>
            <a:solidFill>
              <a:srgbClr val="ECEDE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4014330" cy="7173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19"/>
                </a:lnSpc>
              </a:pPr>
              <a:r>
                <a:rPr lang="en-US" sz="2182" spc="4">
                  <a:solidFill>
                    <a:srgbClr val="50545A"/>
                  </a:solidFill>
                  <a:latin typeface="Archivo Black"/>
                </a:rPr>
                <a:t>Não se aplica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38747" y="2267619"/>
            <a:ext cx="1810029" cy="6406720"/>
            <a:chOff x="0" y="0"/>
            <a:chExt cx="2413372" cy="8542293"/>
          </a:xfrm>
          <a:solidFill>
            <a:schemeClr val="accent2"/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12873" cy="8542020"/>
            </a:xfrm>
            <a:custGeom>
              <a:avLst/>
              <a:gdLst/>
              <a:ahLst/>
              <a:cxnLst/>
              <a:rect l="l" t="t" r="r" b="b"/>
              <a:pathLst>
                <a:path w="2412873" h="8542020">
                  <a:moveTo>
                    <a:pt x="2412873" y="0"/>
                  </a:moveTo>
                  <a:lnTo>
                    <a:pt x="381000" y="0"/>
                  </a:lnTo>
                  <a:lnTo>
                    <a:pt x="324612" y="4191"/>
                  </a:lnTo>
                  <a:lnTo>
                    <a:pt x="270891" y="16256"/>
                  </a:lnTo>
                  <a:lnTo>
                    <a:pt x="220345" y="35560"/>
                  </a:lnTo>
                  <a:lnTo>
                    <a:pt x="173482" y="61468"/>
                  </a:lnTo>
                  <a:lnTo>
                    <a:pt x="130937" y="93599"/>
                  </a:lnTo>
                  <a:lnTo>
                    <a:pt x="93345" y="131191"/>
                  </a:lnTo>
                  <a:lnTo>
                    <a:pt x="61341" y="173736"/>
                  </a:lnTo>
                  <a:lnTo>
                    <a:pt x="35306" y="220599"/>
                  </a:lnTo>
                  <a:lnTo>
                    <a:pt x="16002" y="271145"/>
                  </a:lnTo>
                  <a:lnTo>
                    <a:pt x="3937" y="324866"/>
                  </a:lnTo>
                  <a:lnTo>
                    <a:pt x="0" y="380873"/>
                  </a:lnTo>
                  <a:lnTo>
                    <a:pt x="0" y="8160766"/>
                  </a:lnTo>
                  <a:lnTo>
                    <a:pt x="4191" y="8217154"/>
                  </a:lnTo>
                  <a:lnTo>
                    <a:pt x="16256" y="8270875"/>
                  </a:lnTo>
                  <a:lnTo>
                    <a:pt x="35560" y="8321422"/>
                  </a:lnTo>
                  <a:lnTo>
                    <a:pt x="61595" y="8368285"/>
                  </a:lnTo>
                  <a:lnTo>
                    <a:pt x="93599" y="8410829"/>
                  </a:lnTo>
                  <a:lnTo>
                    <a:pt x="131191" y="8448422"/>
                  </a:lnTo>
                  <a:lnTo>
                    <a:pt x="173736" y="8480425"/>
                  </a:lnTo>
                  <a:lnTo>
                    <a:pt x="220599" y="8506460"/>
                  </a:lnTo>
                  <a:lnTo>
                    <a:pt x="271145" y="8525764"/>
                  </a:lnTo>
                  <a:lnTo>
                    <a:pt x="324866" y="8537829"/>
                  </a:lnTo>
                  <a:lnTo>
                    <a:pt x="381254" y="8542020"/>
                  </a:lnTo>
                  <a:lnTo>
                    <a:pt x="2412873" y="8542020"/>
                  </a:lnTo>
                  <a:lnTo>
                    <a:pt x="2412873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TextBox 30"/>
          <p:cNvSpPr txBox="1"/>
          <p:nvPr/>
        </p:nvSpPr>
        <p:spPr>
          <a:xfrm rot="-5400000">
            <a:off x="522184" y="4705468"/>
            <a:ext cx="3425725" cy="76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3"/>
              </a:lnSpc>
            </a:pPr>
            <a:r>
              <a:rPr lang="en-US" sz="5275">
                <a:solidFill>
                  <a:srgbClr val="FFFFFF"/>
                </a:solidFill>
                <a:latin typeface="Public Sans Bold"/>
              </a:rPr>
              <a:t>IMÓVEIS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8EAE74A3-0A61-E243-9011-4B27E5A738CB}"/>
              </a:ext>
            </a:extLst>
          </p:cNvPr>
          <p:cNvGrpSpPr/>
          <p:nvPr/>
        </p:nvGrpSpPr>
        <p:grpSpPr>
          <a:xfrm>
            <a:off x="0" y="1083864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A5B6CAB6-5F13-0297-C044-A8A013B9B186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5828"/>
          </a:xfrm>
          <a:custGeom>
            <a:avLst/>
            <a:gdLst/>
            <a:ahLst/>
            <a:cxnLst/>
            <a:rect l="l" t="t" r="r" b="b"/>
            <a:pathLst>
              <a:path w="18288000" h="10285828">
                <a:moveTo>
                  <a:pt x="0" y="0"/>
                </a:moveTo>
                <a:lnTo>
                  <a:pt x="18288000" y="0"/>
                </a:lnTo>
                <a:lnTo>
                  <a:pt x="18288000" y="10285828"/>
                </a:lnTo>
                <a:lnTo>
                  <a:pt x="0" y="10285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478495" cy="10477495"/>
          </a:xfrm>
          <a:custGeom>
            <a:avLst/>
            <a:gdLst/>
            <a:ahLst/>
            <a:cxnLst/>
            <a:rect l="l" t="t" r="r" b="b"/>
            <a:pathLst>
              <a:path w="18478495" h="10477495">
                <a:moveTo>
                  <a:pt x="0" y="0"/>
                </a:moveTo>
                <a:lnTo>
                  <a:pt x="18478495" y="0"/>
                </a:lnTo>
                <a:lnTo>
                  <a:pt x="18478495" y="10477495"/>
                </a:lnTo>
                <a:lnTo>
                  <a:pt x="0" y="10477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5" t="-155" r="-387" b="-6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1" r="-1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488186" y="2928366"/>
            <a:ext cx="377190" cy="3348990"/>
          </a:xfrm>
          <a:custGeom>
            <a:avLst/>
            <a:gdLst/>
            <a:ahLst/>
            <a:cxnLst/>
            <a:rect l="l" t="t" r="r" b="b"/>
            <a:pathLst>
              <a:path w="377190" h="3348990">
                <a:moveTo>
                  <a:pt x="0" y="0"/>
                </a:moveTo>
                <a:lnTo>
                  <a:pt x="377190" y="0"/>
                </a:lnTo>
                <a:lnTo>
                  <a:pt x="377190" y="3348990"/>
                </a:lnTo>
                <a:lnTo>
                  <a:pt x="0" y="3348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0" y="251460"/>
            <a:ext cx="5394960" cy="1081278"/>
          </a:xfrm>
          <a:custGeom>
            <a:avLst/>
            <a:gdLst/>
            <a:ahLst/>
            <a:cxnLst/>
            <a:rect l="l" t="t" r="r" b="b"/>
            <a:pathLst>
              <a:path w="5394960" h="1081278">
                <a:moveTo>
                  <a:pt x="0" y="0"/>
                </a:moveTo>
                <a:lnTo>
                  <a:pt x="5394960" y="0"/>
                </a:lnTo>
                <a:lnTo>
                  <a:pt x="5394960" y="1081278"/>
                </a:lnTo>
                <a:lnTo>
                  <a:pt x="0" y="1081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2400521" y="3845662"/>
            <a:ext cx="15317828" cy="160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68"/>
              </a:lnSpc>
            </a:pPr>
            <a:r>
              <a:rPr lang="en-US" sz="11244" spc="1203">
                <a:solidFill>
                  <a:srgbClr val="FFFFFF"/>
                </a:solidFill>
                <a:latin typeface="Public Sans Bold"/>
              </a:rPr>
              <a:t>IMÓVEL RURAL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 l="-3233" r="-32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970172" y="1693778"/>
            <a:ext cx="13606935" cy="65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580" spc="2276">
                <a:solidFill>
                  <a:srgbClr val="FFFFFF"/>
                </a:solidFill>
                <a:latin typeface="Public Sans Bold"/>
              </a:rPr>
              <a:t>SANTANDER</a:t>
            </a:r>
            <a:r>
              <a:rPr lang="en-US" sz="4580" spc="2276">
                <a:solidFill>
                  <a:srgbClr val="FFFFFF"/>
                </a:solidFill>
                <a:latin typeface="Public Sans"/>
              </a:rPr>
              <a:t>CONSÓRCIOS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0172" y="2484215"/>
            <a:ext cx="15317828" cy="174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68"/>
              </a:lnSpc>
            </a:pPr>
            <a:r>
              <a:rPr lang="en-US" sz="12243" spc="1310">
                <a:solidFill>
                  <a:srgbClr val="FFFFFF"/>
                </a:solidFill>
                <a:latin typeface="Public Sans Bold"/>
              </a:rPr>
              <a:t>DIFERENCIAIS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33" b="-18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38155" y="1828800"/>
            <a:ext cx="2705095" cy="1104895"/>
          </a:xfrm>
          <a:custGeom>
            <a:avLst/>
            <a:gdLst/>
            <a:ahLst/>
            <a:cxnLst/>
            <a:rect l="l" t="t" r="r" b="b"/>
            <a:pathLst>
              <a:path w="2705095" h="1104895">
                <a:moveTo>
                  <a:pt x="0" y="0"/>
                </a:moveTo>
                <a:lnTo>
                  <a:pt x="2705095" y="0"/>
                </a:lnTo>
                <a:lnTo>
                  <a:pt x="2705095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61188" y="1783066"/>
            <a:ext cx="2855214" cy="1252742"/>
          </a:xfrm>
          <a:custGeom>
            <a:avLst/>
            <a:gdLst/>
            <a:ahLst/>
            <a:cxnLst/>
            <a:rect l="l" t="t" r="r" b="b"/>
            <a:pathLst>
              <a:path w="2855214" h="1252742">
                <a:moveTo>
                  <a:pt x="0" y="0"/>
                </a:moveTo>
                <a:lnTo>
                  <a:pt x="2855214" y="0"/>
                </a:lnTo>
                <a:lnTo>
                  <a:pt x="2855214" y="1252742"/>
                </a:lnTo>
                <a:lnTo>
                  <a:pt x="0" y="125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994410" y="1757934"/>
            <a:ext cx="1634504" cy="1364742"/>
          </a:xfrm>
          <a:custGeom>
            <a:avLst/>
            <a:gdLst/>
            <a:ahLst/>
            <a:cxnLst/>
            <a:rect l="l" t="t" r="r" b="b"/>
            <a:pathLst>
              <a:path w="1634504" h="1364742">
                <a:moveTo>
                  <a:pt x="0" y="0"/>
                </a:moveTo>
                <a:lnTo>
                  <a:pt x="1634504" y="0"/>
                </a:lnTo>
                <a:lnTo>
                  <a:pt x="1634504" y="1364742"/>
                </a:lnTo>
                <a:lnTo>
                  <a:pt x="0" y="1364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500884" y="1783066"/>
            <a:ext cx="2855214" cy="1252742"/>
          </a:xfrm>
          <a:custGeom>
            <a:avLst/>
            <a:gdLst/>
            <a:ahLst/>
            <a:cxnLst/>
            <a:rect l="l" t="t" r="r" b="b"/>
            <a:pathLst>
              <a:path w="2855214" h="1252742">
                <a:moveTo>
                  <a:pt x="0" y="0"/>
                </a:moveTo>
                <a:lnTo>
                  <a:pt x="2855214" y="0"/>
                </a:lnTo>
                <a:lnTo>
                  <a:pt x="2855214" y="1252742"/>
                </a:lnTo>
                <a:lnTo>
                  <a:pt x="0" y="125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3070098" y="2009437"/>
            <a:ext cx="1712200" cy="861779"/>
          </a:xfrm>
          <a:custGeom>
            <a:avLst/>
            <a:gdLst/>
            <a:ahLst/>
            <a:cxnLst/>
            <a:rect l="l" t="t" r="r" b="b"/>
            <a:pathLst>
              <a:path w="1712200" h="861779">
                <a:moveTo>
                  <a:pt x="0" y="0"/>
                </a:moveTo>
                <a:lnTo>
                  <a:pt x="1712200" y="0"/>
                </a:lnTo>
                <a:lnTo>
                  <a:pt x="1712200" y="861779"/>
                </a:lnTo>
                <a:lnTo>
                  <a:pt x="0" y="861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571750" y="1828800"/>
            <a:ext cx="2705095" cy="1104895"/>
          </a:xfrm>
          <a:custGeom>
            <a:avLst/>
            <a:gdLst/>
            <a:ahLst/>
            <a:cxnLst/>
            <a:rect l="l" t="t" r="r" b="b"/>
            <a:pathLst>
              <a:path w="2705095" h="1104895">
                <a:moveTo>
                  <a:pt x="0" y="0"/>
                </a:moveTo>
                <a:lnTo>
                  <a:pt x="2705095" y="0"/>
                </a:lnTo>
                <a:lnTo>
                  <a:pt x="2705095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4724405" y="1828800"/>
            <a:ext cx="2705095" cy="1104895"/>
          </a:xfrm>
          <a:custGeom>
            <a:avLst/>
            <a:gdLst/>
            <a:ahLst/>
            <a:cxnLst/>
            <a:rect l="l" t="t" r="r" b="b"/>
            <a:pathLst>
              <a:path w="2705095" h="1104895">
                <a:moveTo>
                  <a:pt x="0" y="0"/>
                </a:moveTo>
                <a:lnTo>
                  <a:pt x="2705095" y="0"/>
                </a:lnTo>
                <a:lnTo>
                  <a:pt x="2705095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4647438" y="1757920"/>
            <a:ext cx="4988052" cy="1277888"/>
          </a:xfrm>
          <a:custGeom>
            <a:avLst/>
            <a:gdLst/>
            <a:ahLst/>
            <a:cxnLst/>
            <a:rect l="l" t="t" r="r" b="b"/>
            <a:pathLst>
              <a:path w="4988052" h="1277888">
                <a:moveTo>
                  <a:pt x="0" y="0"/>
                </a:moveTo>
                <a:lnTo>
                  <a:pt x="4988052" y="0"/>
                </a:lnTo>
                <a:lnTo>
                  <a:pt x="4988052" y="1277888"/>
                </a:lnTo>
                <a:lnTo>
                  <a:pt x="0" y="1277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342632" y="2009437"/>
            <a:ext cx="1728230" cy="861779"/>
          </a:xfrm>
          <a:custGeom>
            <a:avLst/>
            <a:gdLst/>
            <a:ahLst/>
            <a:cxnLst/>
            <a:rect l="l" t="t" r="r" b="b"/>
            <a:pathLst>
              <a:path w="1728230" h="861779">
                <a:moveTo>
                  <a:pt x="0" y="0"/>
                </a:moveTo>
                <a:lnTo>
                  <a:pt x="1728230" y="0"/>
                </a:lnTo>
                <a:lnTo>
                  <a:pt x="1728230" y="861779"/>
                </a:lnTo>
                <a:lnTo>
                  <a:pt x="0" y="8617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6858000" y="1828800"/>
            <a:ext cx="2705095" cy="1104895"/>
          </a:xfrm>
          <a:custGeom>
            <a:avLst/>
            <a:gdLst/>
            <a:ahLst/>
            <a:cxnLst/>
            <a:rect l="l" t="t" r="r" b="b"/>
            <a:pathLst>
              <a:path w="2705095" h="1104895">
                <a:moveTo>
                  <a:pt x="0" y="0"/>
                </a:moveTo>
                <a:lnTo>
                  <a:pt x="2705095" y="0"/>
                </a:lnTo>
                <a:lnTo>
                  <a:pt x="2705095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8910828" y="1757920"/>
            <a:ext cx="2855214" cy="1277888"/>
          </a:xfrm>
          <a:custGeom>
            <a:avLst/>
            <a:gdLst/>
            <a:ahLst/>
            <a:cxnLst/>
            <a:rect l="l" t="t" r="r" b="b"/>
            <a:pathLst>
              <a:path w="2855214" h="1277888">
                <a:moveTo>
                  <a:pt x="0" y="0"/>
                </a:moveTo>
                <a:lnTo>
                  <a:pt x="2855214" y="0"/>
                </a:lnTo>
                <a:lnTo>
                  <a:pt x="2855214" y="1277888"/>
                </a:lnTo>
                <a:lnTo>
                  <a:pt x="0" y="12778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742950" y="5314950"/>
            <a:ext cx="1695455" cy="38105"/>
          </a:xfrm>
          <a:custGeom>
            <a:avLst/>
            <a:gdLst/>
            <a:ahLst/>
            <a:cxnLst/>
            <a:rect l="l" t="t" r="r" b="b"/>
            <a:pathLst>
              <a:path w="1695455" h="38105">
                <a:moveTo>
                  <a:pt x="0" y="0"/>
                </a:moveTo>
                <a:lnTo>
                  <a:pt x="1695455" y="0"/>
                </a:lnTo>
                <a:lnTo>
                  <a:pt x="1695455" y="38105"/>
                </a:lnTo>
                <a:lnTo>
                  <a:pt x="0" y="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42950" y="5543550"/>
            <a:ext cx="1619245" cy="38105"/>
          </a:xfrm>
          <a:custGeom>
            <a:avLst/>
            <a:gdLst/>
            <a:ahLst/>
            <a:cxnLst/>
            <a:rect l="l" t="t" r="r" b="b"/>
            <a:pathLst>
              <a:path w="1619245" h="38105">
                <a:moveTo>
                  <a:pt x="0" y="0"/>
                </a:moveTo>
                <a:lnTo>
                  <a:pt x="1619245" y="0"/>
                </a:lnTo>
                <a:lnTo>
                  <a:pt x="1619245" y="38105"/>
                </a:lnTo>
                <a:lnTo>
                  <a:pt x="0" y="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2838455" y="4857750"/>
            <a:ext cx="1752605" cy="38105"/>
          </a:xfrm>
          <a:custGeom>
            <a:avLst/>
            <a:gdLst/>
            <a:ahLst/>
            <a:cxnLst/>
            <a:rect l="l" t="t" r="r" b="b"/>
            <a:pathLst>
              <a:path w="1752605" h="38105">
                <a:moveTo>
                  <a:pt x="0" y="0"/>
                </a:moveTo>
                <a:lnTo>
                  <a:pt x="1752605" y="0"/>
                </a:lnTo>
                <a:lnTo>
                  <a:pt x="1752605" y="38105"/>
                </a:lnTo>
                <a:lnTo>
                  <a:pt x="0" y="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2838455" y="5086350"/>
            <a:ext cx="1047745" cy="38105"/>
          </a:xfrm>
          <a:custGeom>
            <a:avLst/>
            <a:gdLst/>
            <a:ahLst/>
            <a:cxnLst/>
            <a:rect l="l" t="t" r="r" b="b"/>
            <a:pathLst>
              <a:path w="1047745" h="38105">
                <a:moveTo>
                  <a:pt x="0" y="0"/>
                </a:moveTo>
                <a:lnTo>
                  <a:pt x="1047745" y="0"/>
                </a:lnTo>
                <a:lnTo>
                  <a:pt x="1047745" y="38105"/>
                </a:lnTo>
                <a:lnTo>
                  <a:pt x="0" y="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105395" y="5772150"/>
            <a:ext cx="1714500" cy="19045"/>
          </a:xfrm>
          <a:custGeom>
            <a:avLst/>
            <a:gdLst/>
            <a:ahLst/>
            <a:cxnLst/>
            <a:rect l="l" t="t" r="r" b="b"/>
            <a:pathLst>
              <a:path w="1714500" h="19045">
                <a:moveTo>
                  <a:pt x="0" y="0"/>
                </a:moveTo>
                <a:lnTo>
                  <a:pt x="1714500" y="0"/>
                </a:lnTo>
                <a:lnTo>
                  <a:pt x="1714500" y="19045"/>
                </a:lnTo>
                <a:lnTo>
                  <a:pt x="0" y="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5105395" y="6000750"/>
            <a:ext cx="1562095" cy="19045"/>
          </a:xfrm>
          <a:custGeom>
            <a:avLst/>
            <a:gdLst/>
            <a:ahLst/>
            <a:cxnLst/>
            <a:rect l="l" t="t" r="r" b="b"/>
            <a:pathLst>
              <a:path w="1562095" h="19045">
                <a:moveTo>
                  <a:pt x="0" y="0"/>
                </a:moveTo>
                <a:lnTo>
                  <a:pt x="1562095" y="0"/>
                </a:lnTo>
                <a:lnTo>
                  <a:pt x="1562095" y="19045"/>
                </a:lnTo>
                <a:lnTo>
                  <a:pt x="0" y="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0" y="0"/>
            <a:ext cx="18497555" cy="990595"/>
          </a:xfrm>
          <a:custGeom>
            <a:avLst/>
            <a:gdLst/>
            <a:ahLst/>
            <a:cxnLst/>
            <a:rect l="l" t="t" r="r" b="b"/>
            <a:pathLst>
              <a:path w="18497555" h="990595">
                <a:moveTo>
                  <a:pt x="0" y="0"/>
                </a:moveTo>
                <a:lnTo>
                  <a:pt x="18497555" y="0"/>
                </a:lnTo>
                <a:lnTo>
                  <a:pt x="18497555" y="990595"/>
                </a:lnTo>
                <a:lnTo>
                  <a:pt x="0" y="99059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8991595" y="1828800"/>
            <a:ext cx="2705095" cy="1104895"/>
          </a:xfrm>
          <a:custGeom>
            <a:avLst/>
            <a:gdLst/>
            <a:ahLst/>
            <a:cxnLst/>
            <a:rect l="l" t="t" r="r" b="b"/>
            <a:pathLst>
              <a:path w="2705095" h="1104895">
                <a:moveTo>
                  <a:pt x="0" y="0"/>
                </a:moveTo>
                <a:lnTo>
                  <a:pt x="2705095" y="0"/>
                </a:lnTo>
                <a:lnTo>
                  <a:pt x="2705095" y="1104895"/>
                </a:lnTo>
                <a:lnTo>
                  <a:pt x="0" y="110489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0" y="0"/>
            <a:ext cx="896112" cy="1090422"/>
          </a:xfrm>
          <a:custGeom>
            <a:avLst/>
            <a:gdLst/>
            <a:ahLst/>
            <a:cxnLst/>
            <a:rect l="l" t="t" r="r" b="b"/>
            <a:pathLst>
              <a:path w="896112" h="1090422">
                <a:moveTo>
                  <a:pt x="0" y="0"/>
                </a:moveTo>
                <a:lnTo>
                  <a:pt x="896112" y="0"/>
                </a:lnTo>
                <a:lnTo>
                  <a:pt x="896112" y="1090422"/>
                </a:lnTo>
                <a:lnTo>
                  <a:pt x="0" y="109042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5000" t="-2893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23"/>
          <p:cNvSpPr txBox="1"/>
          <p:nvPr/>
        </p:nvSpPr>
        <p:spPr>
          <a:xfrm>
            <a:off x="1208837" y="1876277"/>
            <a:ext cx="1212866" cy="10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5" spc="3">
                <a:solidFill>
                  <a:srgbClr val="FFFFFF"/>
                </a:solidFill>
                <a:latin typeface="Calibri (MS)"/>
              </a:rPr>
              <a:t>1. </a:t>
            </a:r>
          </a:p>
          <a:p>
            <a:pPr algn="just">
              <a:lnSpc>
                <a:spcPts val="1980"/>
              </a:lnSpc>
            </a:pPr>
            <a:r>
              <a:rPr lang="en-US" sz="1655">
                <a:solidFill>
                  <a:srgbClr val="FFFFFF"/>
                </a:solidFill>
                <a:latin typeface="Calibri (MS)"/>
              </a:rPr>
              <a:t>Solicitação de aquisição de imóvel rural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86311" y="2127737"/>
            <a:ext cx="1289004" cy="52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5" spc="1">
                <a:solidFill>
                  <a:srgbClr val="FFFFFF"/>
                </a:solidFill>
                <a:latin typeface="Calibri (MS)"/>
              </a:rPr>
              <a:t>2. </a:t>
            </a:r>
          </a:p>
          <a:p>
            <a:pPr algn="l">
              <a:lnSpc>
                <a:spcPts val="1980"/>
              </a:lnSpc>
            </a:pPr>
            <a:r>
              <a:rPr lang="en-US" sz="1655">
                <a:solidFill>
                  <a:srgbClr val="FFFFFF"/>
                </a:solidFill>
                <a:latin typeface="Calibri (MS)"/>
              </a:rPr>
              <a:t>Análise do BPO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99743" y="1876277"/>
            <a:ext cx="1005297" cy="77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5" spc="1">
                <a:solidFill>
                  <a:srgbClr val="FFFFFF"/>
                </a:solidFill>
                <a:latin typeface="Calibri (MS)"/>
              </a:rPr>
              <a:t>3. Engenharia Caputi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57902" y="2127737"/>
            <a:ext cx="1305820" cy="52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5" spc="1">
                <a:solidFill>
                  <a:srgbClr val="FFFFFF"/>
                </a:solidFill>
                <a:latin typeface="Calibri (MS)"/>
              </a:rPr>
              <a:t>4. </a:t>
            </a:r>
          </a:p>
          <a:p>
            <a:pPr algn="l">
              <a:lnSpc>
                <a:spcPts val="1980"/>
              </a:lnSpc>
            </a:pPr>
            <a:r>
              <a:rPr lang="en-US" sz="1655">
                <a:solidFill>
                  <a:srgbClr val="FFFFFF"/>
                </a:solidFill>
                <a:latin typeface="Calibri (MS)"/>
              </a:rPr>
              <a:t>Analise Jurídica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779508" y="1876277"/>
            <a:ext cx="1172275" cy="77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5" spc="3">
                <a:solidFill>
                  <a:srgbClr val="FFFFFF"/>
                </a:solidFill>
                <a:latin typeface="Calibri (MS)"/>
              </a:rPr>
              <a:t>5. </a:t>
            </a:r>
          </a:p>
          <a:p>
            <a:pPr algn="ctr">
              <a:lnSpc>
                <a:spcPts val="1980"/>
              </a:lnSpc>
            </a:pPr>
            <a:r>
              <a:rPr lang="en-US" sz="1655">
                <a:solidFill>
                  <a:srgbClr val="FFFFFF"/>
                </a:solidFill>
                <a:latin typeface="Calibri (MS)"/>
              </a:rPr>
              <a:t>Conclusão da Operação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7891" y="3054948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584137" y="3054948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84137" y="5112920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84137" y="5799106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852221" y="3043518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52221" y="4415690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52221" y="5101490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05633" y="3015715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05633" y="5302086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59045" y="3043518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159045" y="3977540"/>
            <a:ext cx="66408" cy="90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</a:t>
            </a:r>
          </a:p>
          <a:p>
            <a:pPr algn="just">
              <a:lnSpc>
                <a:spcPts val="1800"/>
              </a:lnSpc>
            </a:pPr>
            <a:endParaRPr lang="en-US" sz="1494" spc="-11">
              <a:solidFill>
                <a:srgbClr val="000000"/>
              </a:solidFill>
              <a:latin typeface="IBM Plex Sans Condensed"/>
            </a:endParaRPr>
          </a:p>
          <a:p>
            <a:pPr algn="l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54923" y="1525048"/>
            <a:ext cx="66408" cy="130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 •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754923" y="5083964"/>
            <a:ext cx="66408" cy="90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  <a:p>
            <a:pPr algn="r">
              <a:lnSpc>
                <a:spcPts val="1800"/>
              </a:lnSpc>
            </a:pPr>
            <a:endParaRPr lang="en-US" sz="1494" spc="-11">
              <a:solidFill>
                <a:srgbClr val="000000"/>
              </a:solidFill>
              <a:latin typeface="IBM Plex Sans Condensed"/>
            </a:endParaRPr>
          </a:p>
          <a:p>
            <a:pPr algn="just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56209" y="3066912"/>
            <a:ext cx="1662293" cy="253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8"/>
              </a:lnSpc>
            </a:pPr>
            <a:r>
              <a:rPr lang="en-US" sz="1494" spc="1">
                <a:solidFill>
                  <a:srgbClr val="000000"/>
                </a:solidFill>
                <a:latin typeface="Calibri (MS) Bold"/>
              </a:rPr>
              <a:t>Cliente com cota contemplada e crédito aprovado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encaminha formulários + documentos para aquisição de imóvel rural para a caixa jurídica: </a:t>
            </a:r>
            <a:r>
              <a:rPr lang="en-US" sz="1494" spc="1">
                <a:solidFill>
                  <a:srgbClr val="9E3667"/>
                </a:solidFill>
                <a:latin typeface="Calibri (MS)"/>
                <a:hlinkClick r:id="rId21" tooltip="mailto:consorcioimobiliarioaj@santander.com.br"/>
              </a:rPr>
              <a:t>consorcioimobiliarioa j@santander.com.br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842455" y="3057387"/>
            <a:ext cx="1803840" cy="322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1"/>
              </a:lnSpc>
            </a:pPr>
            <a:r>
              <a:rPr lang="en-US" sz="1494">
                <a:solidFill>
                  <a:srgbClr val="000000"/>
                </a:solidFill>
                <a:latin typeface="Calibri (MS) Bold"/>
              </a:rPr>
              <a:t>BPO: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avalia as os documentos recebidos e direciona para inicio da avaliação da engenharia </a:t>
            </a:r>
          </a:p>
          <a:p>
            <a:pPr algn="l">
              <a:lnSpc>
                <a:spcPts val="18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especializada por meio da caixa jurídica: </a:t>
            </a:r>
            <a:r>
              <a:rPr lang="en-US" sz="1494">
                <a:solidFill>
                  <a:srgbClr val="9E3667"/>
                </a:solidFill>
                <a:latin typeface="Calibri (MS)"/>
                <a:hlinkClick r:id="rId22" tooltip="mailto:consorcio@caputiavaliacoes.com.br"/>
              </a:rPr>
              <a:t>consorcio@caputiavali acoes.com.br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Acompanha o recebimento do laudo em até 6 dias úteis. Atualiza fases da Newcon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93319" y="7106131"/>
            <a:ext cx="4551369" cy="274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Residência</a:t>
            </a:r>
          </a:p>
          <a:p>
            <a:pPr algn="l">
              <a:lnSpc>
                <a:spcPts val="2699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Chácara</a:t>
            </a:r>
          </a:p>
          <a:p>
            <a:pPr algn="l">
              <a:lnSpc>
                <a:spcPts val="2699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Sítio</a:t>
            </a:r>
          </a:p>
          <a:p>
            <a:pPr algn="l">
              <a:lnSpc>
                <a:spcPts val="2699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•Fazenda (em caso de terra produtiva, será considerado </a:t>
            </a:r>
          </a:p>
          <a:p>
            <a:pPr algn="l">
              <a:lnSpc>
                <a:spcPts val="9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valor de terra nua)</a:t>
            </a:r>
          </a:p>
          <a:p>
            <a:pPr algn="l">
              <a:lnSpc>
                <a:spcPts val="3735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Terrenos</a:t>
            </a:r>
          </a:p>
          <a:p>
            <a:pPr algn="l">
              <a:lnSpc>
                <a:spcPts val="1755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Obs.: se no imóvel objeto de aquisição tiver a construção de silos, galpões, armazéns, estes não serão considerados no valor de avaliação.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110539" y="3055482"/>
            <a:ext cx="1708399" cy="299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8"/>
              </a:lnSpc>
            </a:pPr>
            <a:r>
              <a:rPr lang="en-US" sz="1494">
                <a:solidFill>
                  <a:srgbClr val="000000"/>
                </a:solidFill>
                <a:latin typeface="Calibri (MS) Bold"/>
              </a:rPr>
              <a:t>Engenharia: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recepciona os documentos e formulários, aciona o cliente e agenda a vistoria.</a:t>
            </a:r>
          </a:p>
          <a:p>
            <a:pPr algn="l">
              <a:lnSpc>
                <a:spcPts val="1798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Realiza a vistoria em caso de pendencias avisa a Adm.</a:t>
            </a:r>
          </a:p>
          <a:p>
            <a:pPr algn="l">
              <a:lnSpc>
                <a:spcPts val="1798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Envia o laudo para a caixa jurídica </a:t>
            </a:r>
            <a:r>
              <a:rPr lang="en-US" sz="1494">
                <a:solidFill>
                  <a:srgbClr val="9E3667"/>
                </a:solidFill>
                <a:latin typeface="Calibri (MS)"/>
                <a:hlinkClick r:id="rId21" tooltip="mailto:consorcioimobiliarioaj@santander.com.br"/>
              </a:rPr>
              <a:t>consorcioimobiliarioaj @santander.com.br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263951" y="3018153"/>
            <a:ext cx="1582412" cy="322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 Bold"/>
              </a:rPr>
              <a:t>BPO: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realiza a 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análise jurídica da operação. Avalia se a garantia cobre o fundo comum e emite o contrato de alienação, lança as tarifas na cota e atualiza fases do Newcon.</a:t>
            </a:r>
          </a:p>
          <a:p>
            <a:pPr algn="l">
              <a:lnSpc>
                <a:spcPts val="1800"/>
              </a:lnSpc>
            </a:pPr>
            <a:r>
              <a:rPr lang="en-US" sz="1494" spc="2">
                <a:solidFill>
                  <a:srgbClr val="000000"/>
                </a:solidFill>
                <a:latin typeface="Calibri (MS)"/>
              </a:rPr>
              <a:t>Encaminha </a:t>
            </a:r>
          </a:p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contrato para o cliente efetuar o registro.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628071" y="7112037"/>
            <a:ext cx="4401350" cy="161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2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Silos</a:t>
            </a:r>
          </a:p>
          <a:p>
            <a:pPr algn="l">
              <a:lnSpc>
                <a:spcPts val="2702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Galpões</a:t>
            </a:r>
          </a:p>
          <a:p>
            <a:pPr algn="l">
              <a:lnSpc>
                <a:spcPts val="2702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Armazéns</a:t>
            </a:r>
          </a:p>
          <a:p>
            <a:pPr algn="l">
              <a:lnSpc>
                <a:spcPts val="2702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(Para estes casos, o imóvel onde será construído, deverá </a:t>
            </a:r>
          </a:p>
          <a:p>
            <a:pPr algn="l">
              <a:lnSpc>
                <a:spcPts val="896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ser a nossa garantia)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417363" y="3055482"/>
            <a:ext cx="2122951" cy="207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8"/>
              </a:lnSpc>
            </a:pPr>
            <a:r>
              <a:rPr lang="en-US" sz="1494" spc="2">
                <a:solidFill>
                  <a:srgbClr val="000000"/>
                </a:solidFill>
                <a:latin typeface="Calibri (MS) Bold"/>
              </a:rPr>
              <a:t>Manufatura: </a:t>
            </a:r>
            <a:r>
              <a:rPr lang="en-US" sz="1494" spc="2">
                <a:solidFill>
                  <a:srgbClr val="000000"/>
                </a:solidFill>
                <a:latin typeface="Calibri (MS)"/>
              </a:rPr>
              <a:t>recepciona o contrato registrado juntamente com a </a:t>
            </a:r>
          </a:p>
          <a:p>
            <a:pPr algn="l">
              <a:lnSpc>
                <a:spcPts val="1798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matrícula</a:t>
            </a:r>
          </a:p>
          <a:p>
            <a:pPr algn="l">
              <a:lnSpc>
                <a:spcPts val="1798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Atualiza fases do Newcon Efetua liberação do pagamento</a:t>
            </a:r>
          </a:p>
          <a:p>
            <a:pPr algn="just">
              <a:lnSpc>
                <a:spcPts val="1798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Encaminha contratos para arquivo físico.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013241" y="4380981"/>
            <a:ext cx="4772925" cy="16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Reaprovado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no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CLC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P802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utilização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carta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imóvel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para 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modalidade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Rural,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porém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enfatizando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que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ela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já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existia desde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aconcepção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produto.</a:t>
            </a:r>
          </a:p>
          <a:p>
            <a:pPr algn="just">
              <a:lnSpc>
                <a:spcPts val="18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Regulamento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produto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já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aprovado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pelo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jurídico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fase depublicação.</a:t>
            </a:r>
          </a:p>
          <a:p>
            <a:pPr algn="just">
              <a:lnSpc>
                <a:spcPts val="18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Normativos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produto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jáajustadose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fasedepublicação. Fui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Contemplado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eAgora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jáajustadoePublicado.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013241" y="1679886"/>
            <a:ext cx="4773740" cy="162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Atendimento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demanda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represada,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principalmente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no segmento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Agro.</a:t>
            </a:r>
          </a:p>
          <a:p>
            <a:pPr algn="just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Carta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Opções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mais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amplas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aos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clientes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contemplados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em cotas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imóveis.</a:t>
            </a:r>
          </a:p>
          <a:p>
            <a:pPr algn="just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Equalização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regras,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uma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vez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que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tínhamos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aceitação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 aquisição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imóvel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rural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para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cotas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consórcio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adquiridas atéago/2016.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848649" y="7572666"/>
            <a:ext cx="5033100" cy="232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494" spc="19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19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 Bold"/>
              </a:rPr>
              <a:t>MONTREAL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–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responsável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por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recepcionar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documentação do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processo,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efetuar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check-list,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avaliar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documentos, emitir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parecer,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direcionar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para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engenharia,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atualizar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as fases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Newcon,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emitir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contrato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prestar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atendimento</a:t>
            </a:r>
            <a:r>
              <a:rPr lang="en-US" sz="1494" spc="19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9">
                <a:solidFill>
                  <a:srgbClr val="000000"/>
                </a:solidFill>
                <a:latin typeface="Calibri (MS)"/>
              </a:rPr>
              <a:t>ao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cliente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noprocesso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dePósVenda(formalização)</a:t>
            </a:r>
          </a:p>
          <a:p>
            <a:pPr algn="l">
              <a:lnSpc>
                <a:spcPts val="1800"/>
              </a:lnSpc>
            </a:pPr>
            <a:endParaRPr lang="en-US" sz="1494">
              <a:solidFill>
                <a:srgbClr val="000000"/>
              </a:solidFill>
              <a:latin typeface="Calibri (MS)"/>
            </a:endParaRP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 Bold"/>
              </a:rPr>
              <a:t>ENGENHARIA:</a:t>
            </a:r>
          </a:p>
          <a:p>
            <a:pPr algn="r">
              <a:lnSpc>
                <a:spcPts val="1800"/>
              </a:lnSpc>
            </a:pPr>
            <a:r>
              <a:rPr lang="en-US" sz="1494" spc="25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25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 Bold"/>
              </a:rPr>
              <a:t>CAPUTI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–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responsável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por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agendar,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vistoriar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emitir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laudo com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parecer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engenharia,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garantindo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a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completude</a:t>
            </a:r>
            <a:r>
              <a:rPr lang="en-US" sz="1494" spc="25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5">
                <a:solidFill>
                  <a:srgbClr val="000000"/>
                </a:solidFill>
                <a:latin typeface="Calibri (MS)"/>
              </a:rPr>
              <a:t>das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informações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paraquepossamos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constituir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boagarantia.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848649" y="7345747"/>
            <a:ext cx="793156" cy="27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6"/>
              </a:lnSpc>
            </a:pPr>
            <a:r>
              <a:rPr lang="en-US" sz="1497">
                <a:solidFill>
                  <a:srgbClr val="000000"/>
                </a:solidFill>
                <a:latin typeface="Calibri (MS) Bold"/>
              </a:rPr>
              <a:t>JURIDICO: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24282" y="884725"/>
            <a:ext cx="2446249" cy="46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64">
                <a:solidFill>
                  <a:srgbClr val="EC0000"/>
                </a:solidFill>
                <a:latin typeface="Open Sans Bold"/>
              </a:rPr>
              <a:t>MACROFLUXO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848649" y="1015132"/>
            <a:ext cx="3469305" cy="35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105" spc="50">
                <a:solidFill>
                  <a:srgbClr val="EC0000"/>
                </a:solidFill>
                <a:latin typeface="Open Sans Bold"/>
              </a:rPr>
              <a:t>MOTIVAÇÃO</a:t>
            </a:r>
            <a:r>
              <a:rPr lang="en-US" sz="2105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5" spc="50">
                <a:solidFill>
                  <a:srgbClr val="EC0000"/>
                </a:solidFill>
                <a:latin typeface="Open Sans Bold"/>
              </a:rPr>
              <a:t>DO</a:t>
            </a:r>
            <a:r>
              <a:rPr lang="en-US" sz="2105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5" spc="50">
                <a:solidFill>
                  <a:srgbClr val="EC0000"/>
                </a:solidFill>
                <a:latin typeface="Open Sans Bold"/>
              </a:rPr>
              <a:t>PROJETO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92735" y="6546423"/>
            <a:ext cx="3110632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3"/>
              </a:lnSpc>
            </a:pPr>
            <a:r>
              <a:rPr lang="en-US" sz="2109" spc="50">
                <a:solidFill>
                  <a:srgbClr val="EC0000"/>
                </a:solidFill>
                <a:latin typeface="Open Sans Bold"/>
              </a:rPr>
              <a:t>ESCOPO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DE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AQUISIÇÃO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644445" y="6546423"/>
            <a:ext cx="4980251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3"/>
              </a:lnSpc>
            </a:pPr>
            <a:r>
              <a:rPr lang="en-US" sz="2109" spc="50">
                <a:solidFill>
                  <a:srgbClr val="EC0000"/>
                </a:solidFill>
                <a:latin typeface="Open Sans Bold"/>
              </a:rPr>
              <a:t>ESCOPO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DE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REFORMA/CONSTRUÇÃO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754923" y="3843423"/>
            <a:ext cx="1925626" cy="7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1"/>
              </a:lnSpc>
            </a:pPr>
            <a:r>
              <a:rPr lang="en-US" sz="2109" spc="50">
                <a:solidFill>
                  <a:srgbClr val="EC0000"/>
                </a:solidFill>
                <a:latin typeface="Open Sans Bold"/>
              </a:rPr>
              <a:t>APROVAÇÕES</a:t>
            </a:r>
          </a:p>
          <a:p>
            <a:pPr algn="l">
              <a:lnSpc>
                <a:spcPts val="333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728834" y="6625490"/>
            <a:ext cx="5182348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3"/>
              </a:lnSpc>
            </a:pPr>
            <a:r>
              <a:rPr lang="en-US" sz="2109" spc="50">
                <a:solidFill>
                  <a:srgbClr val="EC0000"/>
                </a:solidFill>
                <a:latin typeface="Open Sans Bold"/>
              </a:rPr>
              <a:t>EMPRESAS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ENVOLVIDAS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NO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PROCESSO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73302" y="22722"/>
            <a:ext cx="2044656" cy="55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spc="34">
                <a:solidFill>
                  <a:srgbClr val="FFFFFF"/>
                </a:solidFill>
                <a:latin typeface="IBM Plex Sans Condensed Bold"/>
              </a:rPr>
              <a:t>Imóvel Rural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7555" cy="10496555"/>
          </a:xfrm>
          <a:custGeom>
            <a:avLst/>
            <a:gdLst/>
            <a:ahLst/>
            <a:cxnLst/>
            <a:rect l="l" t="t" r="r" b="b"/>
            <a:pathLst>
              <a:path w="18497555" h="10496555">
                <a:moveTo>
                  <a:pt x="0" y="0"/>
                </a:moveTo>
                <a:lnTo>
                  <a:pt x="18497555" y="0"/>
                </a:lnTo>
                <a:lnTo>
                  <a:pt x="18497555" y="10496555"/>
                </a:lnTo>
                <a:lnTo>
                  <a:pt x="0" y="10496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96112" cy="1090422"/>
          </a:xfrm>
          <a:custGeom>
            <a:avLst/>
            <a:gdLst/>
            <a:ahLst/>
            <a:cxnLst/>
            <a:rect l="l" t="t" r="r" b="b"/>
            <a:pathLst>
              <a:path w="896112" h="1090422">
                <a:moveTo>
                  <a:pt x="0" y="0"/>
                </a:moveTo>
                <a:lnTo>
                  <a:pt x="896112" y="0"/>
                </a:lnTo>
                <a:lnTo>
                  <a:pt x="896112" y="1090422"/>
                </a:lnTo>
                <a:lnTo>
                  <a:pt x="0" y="109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000" t="-2893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424282" y="884725"/>
            <a:ext cx="3350019" cy="46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64">
                <a:solidFill>
                  <a:srgbClr val="EC0000"/>
                </a:solidFill>
                <a:latin typeface="Open Sans Bold"/>
              </a:rPr>
              <a:t>DemaisInformações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28834" y="884725"/>
            <a:ext cx="4189324" cy="46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64">
                <a:solidFill>
                  <a:srgbClr val="EC0000"/>
                </a:solidFill>
                <a:latin typeface="Open Sans Bold"/>
              </a:rPr>
              <a:t>Documentos</a:t>
            </a:r>
            <a:r>
              <a:rPr lang="en-US" sz="2700" spc="64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00" spc="64">
                <a:solidFill>
                  <a:srgbClr val="EC0000"/>
                </a:solidFill>
                <a:latin typeface="Open Sans Bold"/>
              </a:rPr>
              <a:t>da</a:t>
            </a:r>
            <a:r>
              <a:rPr lang="en-US" sz="2700" spc="64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00" spc="64">
                <a:solidFill>
                  <a:srgbClr val="EC0000"/>
                </a:solidFill>
                <a:latin typeface="Open Sans Bold"/>
              </a:rPr>
              <a:t>Operação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3319" y="7144231"/>
            <a:ext cx="66408" cy="132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9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 • •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3319" y="8859145"/>
            <a:ext cx="66408" cy="98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9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 •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4866" y="2257134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4866" y="4658006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28071" y="7150137"/>
            <a:ext cx="66408" cy="20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 • • • 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59504" y="2273136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59504" y="3301836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59504" y="4559708"/>
            <a:ext cx="66408" cy="24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54923" y="2153698"/>
            <a:ext cx="66408" cy="68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 •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54923" y="3297084"/>
            <a:ext cx="66408" cy="159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</a:t>
            </a:r>
          </a:p>
          <a:p>
            <a:pPr algn="just">
              <a:lnSpc>
                <a:spcPts val="1800"/>
              </a:lnSpc>
            </a:pPr>
            <a:endParaRPr lang="en-US" sz="1494" spc="-11">
              <a:solidFill>
                <a:srgbClr val="000000"/>
              </a:solidFill>
              <a:latin typeface="IBM Plex Sans Condensed"/>
            </a:endParaRPr>
          </a:p>
          <a:p>
            <a:pPr algn="l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</a:t>
            </a:r>
          </a:p>
          <a:p>
            <a:pPr algn="r">
              <a:lnSpc>
                <a:spcPts val="1800"/>
              </a:lnSpc>
            </a:pPr>
            <a:endParaRPr lang="en-US" sz="1494" spc="-11">
              <a:solidFill>
                <a:srgbClr val="000000"/>
              </a:solidFill>
              <a:latin typeface="IBM Plex Sans Condensed"/>
            </a:endParaRPr>
          </a:p>
          <a:p>
            <a:pPr algn="just">
              <a:lnSpc>
                <a:spcPts val="1800"/>
              </a:lnSpc>
            </a:pPr>
            <a:r>
              <a:rPr lang="en-US" sz="1494" spc="-11">
                <a:solidFill>
                  <a:srgbClr val="000000"/>
                </a:solidFill>
                <a:latin typeface="IBM Plex Sans Condensed"/>
              </a:rPr>
              <a:t>• •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637" y="8842534"/>
            <a:ext cx="1316536" cy="101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SEMA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–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MT</a:t>
            </a:r>
          </a:p>
          <a:p>
            <a:pPr algn="l">
              <a:lnSpc>
                <a:spcPts val="2699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.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LDI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–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PA Trabalho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Escravo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1637" y="7127619"/>
            <a:ext cx="2407358" cy="136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9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Embargos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Ibama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ou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ICMBIO Unidade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Conservação</a:t>
            </a:r>
          </a:p>
          <a:p>
            <a:pPr algn="l">
              <a:lnSpc>
                <a:spcPts val="2699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Terras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Indígenas</a:t>
            </a:r>
          </a:p>
          <a:p>
            <a:pPr algn="l">
              <a:lnSpc>
                <a:spcPts val="2699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Comunidades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Quilombolas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3184" y="2269098"/>
            <a:ext cx="4274791" cy="310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98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valor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máximo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saldo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devedor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cliente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pós contemplação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nas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contas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que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serão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utilizadas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no processo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aquisição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ou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reforma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construção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deverá ser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até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R$12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milhões.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valor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estiver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maior,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será necessário:</a:t>
            </a:r>
          </a:p>
          <a:p>
            <a:pPr algn="r">
              <a:lnSpc>
                <a:spcPts val="3615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Amortização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extraordinária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com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Recursos</a:t>
            </a:r>
          </a:p>
          <a:p>
            <a:pPr algn="l">
              <a:lnSpc>
                <a:spcPts val="747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Próprios</a:t>
            </a:r>
          </a:p>
          <a:p>
            <a:pPr algn="r">
              <a:lnSpc>
                <a:spcPts val="3735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Amortização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extraordinário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com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abatimento</a:t>
            </a:r>
          </a:p>
          <a:p>
            <a:pPr algn="l">
              <a:lnSpc>
                <a:spcPts val="747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crédito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carta</a:t>
            </a:r>
          </a:p>
          <a:p>
            <a:pPr algn="l">
              <a:lnSpc>
                <a:spcPts val="3735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valor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avaliação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imóvel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(terra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nua)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deverá</a:t>
            </a:r>
          </a:p>
          <a:p>
            <a:pPr algn="l">
              <a:lnSpc>
                <a:spcPts val="747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cobrir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Fundo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Comum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todas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cotas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utilizadas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na</a:t>
            </a:r>
          </a:p>
          <a:p>
            <a:pPr algn="l">
              <a:lnSpc>
                <a:spcPts val="2859"/>
              </a:lnSpc>
            </a:pPr>
            <a:r>
              <a:rPr lang="en-US" sz="1494" spc="2">
                <a:solidFill>
                  <a:srgbClr val="000000"/>
                </a:solidFill>
                <a:latin typeface="Calibri (MS)"/>
              </a:rPr>
              <a:t>operação.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17822" y="2256525"/>
            <a:ext cx="480989" cy="27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Taxas: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86389" y="7133525"/>
            <a:ext cx="3755427" cy="20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Área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Preservação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Permanente</a:t>
            </a:r>
          </a:p>
          <a:p>
            <a:pPr algn="l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Reserva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Legal</a:t>
            </a:r>
          </a:p>
          <a:p>
            <a:pPr algn="l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Área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Imóvel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divergente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ou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não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demarcada MapBiomas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Desmatamento</a:t>
            </a:r>
          </a:p>
          <a:p>
            <a:pPr algn="l">
              <a:lnSpc>
                <a:spcPts val="2701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Solo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Contaminado</a:t>
            </a:r>
          </a:p>
          <a:p>
            <a:pPr algn="l">
              <a:lnSpc>
                <a:spcPts val="2701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Imóveis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com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Alienação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ou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ônus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qualquer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tipo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28071" y="9601486"/>
            <a:ext cx="4505492" cy="27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1"/>
              </a:lnSpc>
            </a:pPr>
            <a:r>
              <a:rPr lang="en-US" sz="1494" spc="1">
                <a:solidFill>
                  <a:srgbClr val="000000"/>
                </a:solidFill>
                <a:latin typeface="Calibri (MS) Bold"/>
              </a:rPr>
              <a:t>Exceções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deverão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ser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avaliados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com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Produtos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e</a:t>
            </a:r>
            <a:r>
              <a:rPr lang="en-US" sz="1494" spc="1">
                <a:solidFill>
                  <a:srgbClr val="FFFFFF"/>
                </a:solidFill>
                <a:latin typeface="Calibri (MS) Bold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 Bold"/>
              </a:rPr>
              <a:t>Negócios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17822" y="2511261"/>
            <a:ext cx="4274377" cy="298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TaxadeAdministração–20%noperíodo</a:t>
            </a:r>
          </a:p>
          <a:p>
            <a:pPr algn="l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FundoReserva–3%noperíodo</a:t>
            </a:r>
          </a:p>
          <a:p>
            <a:pPr algn="l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Tarifas:</a:t>
            </a:r>
          </a:p>
          <a:p>
            <a:pPr algn="ctr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Vistoria–conformetabeladaengenharia</a:t>
            </a:r>
          </a:p>
          <a:p>
            <a:pPr algn="r">
              <a:lnSpc>
                <a:spcPts val="2701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Analise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Jurídica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–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conforme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tabela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praticada</a:t>
            </a:r>
          </a:p>
          <a:p>
            <a:pPr algn="l">
              <a:lnSpc>
                <a:spcPts val="89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par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demais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operações</a:t>
            </a:r>
          </a:p>
          <a:p>
            <a:pPr algn="l">
              <a:lnSpc>
                <a:spcPts val="3735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Vencimentos:</a:t>
            </a:r>
          </a:p>
          <a:p>
            <a:pPr algn="l">
              <a:lnSpc>
                <a:spcPts val="1664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Prestaçãodia10</a:t>
            </a:r>
          </a:p>
          <a:p>
            <a:pPr algn="l">
              <a:lnSpc>
                <a:spcPts val="3735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Assembleiadia15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54923" y="5545555"/>
            <a:ext cx="5029229" cy="3927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CronogramadeObraFinanceiro;</a:t>
            </a:r>
          </a:p>
          <a:p>
            <a:pPr algn="l">
              <a:lnSpc>
                <a:spcPts val="1800"/>
              </a:lnSpc>
            </a:pPr>
            <a:r>
              <a:rPr lang="en-US" sz="1494" spc="2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2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">
                <a:solidFill>
                  <a:srgbClr val="000000"/>
                </a:solidFill>
                <a:latin typeface="Calibri (MS)"/>
              </a:rPr>
              <a:t>OrçamentoDetalhado;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MemorialDescritivoDetalhado;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ProjetoAprovadopelasautoridadescompetentes*;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Alvarádeexecução(expedidopelaPrefeitura)*;</a:t>
            </a:r>
          </a:p>
          <a:p>
            <a:pPr algn="l">
              <a:lnSpc>
                <a:spcPts val="1800"/>
              </a:lnSpc>
            </a:pPr>
            <a:r>
              <a:rPr lang="en-US" sz="1494" spc="2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2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2">
                <a:solidFill>
                  <a:srgbClr val="000000"/>
                </a:solidFill>
                <a:latin typeface="Calibri (MS)"/>
              </a:rPr>
              <a:t>ART/RRTdeProjeto;</a:t>
            </a:r>
          </a:p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•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ART/RRTdeexecução.</a:t>
            </a:r>
          </a:p>
          <a:p>
            <a:pPr algn="r">
              <a:lnSpc>
                <a:spcPts val="1800"/>
              </a:lnSpc>
            </a:pPr>
            <a:endParaRPr lang="en-US" sz="1494" spc="1">
              <a:solidFill>
                <a:srgbClr val="000000"/>
              </a:solidFill>
              <a:latin typeface="Calibri (MS)"/>
            </a:endParaRP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*necessário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apenas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para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construção</a:t>
            </a:r>
          </a:p>
          <a:p>
            <a:pPr algn="r">
              <a:lnSpc>
                <a:spcPts val="1800"/>
              </a:lnSpc>
            </a:pPr>
            <a:endParaRPr lang="en-US" sz="1494">
              <a:solidFill>
                <a:srgbClr val="000000"/>
              </a:solidFill>
              <a:latin typeface="Calibri (MS)"/>
            </a:endParaRP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Obs.:</a:t>
            </a:r>
          </a:p>
          <a:p>
            <a:pPr algn="just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1)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Conforme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escopo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projeto,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reforma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construção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será apenas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para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Silos,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Galpões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Armazéns.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Não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enquadra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demais condições,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como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casa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fazenda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por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exemplo.</a:t>
            </a:r>
          </a:p>
          <a:p>
            <a:pPr algn="just">
              <a:lnSpc>
                <a:spcPts val="1800"/>
              </a:lnSpc>
            </a:pPr>
            <a:endParaRPr lang="en-US" sz="1494" spc="1">
              <a:solidFill>
                <a:srgbClr val="000000"/>
              </a:solidFill>
              <a:latin typeface="Calibri (MS)"/>
            </a:endParaRPr>
          </a:p>
          <a:p>
            <a:pPr algn="just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2)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minutas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utilizadas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serão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mesmas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processo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 aquisição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reforma/construção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imóveis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urbanos.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13241" y="2137086"/>
            <a:ext cx="4774725" cy="277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Formulário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Solicitação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Vistoria;</a:t>
            </a:r>
          </a:p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Formulário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Utilização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Crédito;</a:t>
            </a:r>
          </a:p>
          <a:p>
            <a:pPr algn="just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Certidão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Matrícula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Imóvel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com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negativa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ônus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reais 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ações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reipersecutórias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dentro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prazo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validade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30 dias;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Planta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Imóvel;</a:t>
            </a:r>
          </a:p>
          <a:p>
            <a:pPr algn="just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Memorial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Descritivo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área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feito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por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engenheiro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legalizado no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Incra;</a:t>
            </a:r>
          </a:p>
          <a:p>
            <a:pPr algn="just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ITR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(Imposto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Terra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Rural)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+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Comprovante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Pagamento dos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últimos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5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anos;</a:t>
            </a:r>
          </a:p>
          <a:p>
            <a:pPr algn="l">
              <a:lnSpc>
                <a:spcPts val="1800"/>
              </a:lnSpc>
            </a:pPr>
            <a:r>
              <a:rPr lang="en-US" sz="1494" spc="1">
                <a:solidFill>
                  <a:srgbClr val="000000"/>
                </a:solidFill>
                <a:latin typeface="Calibri (MS)"/>
              </a:rPr>
              <a:t>CCIR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(Cadastro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contribuinte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de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imóvel</a:t>
            </a:r>
            <a:r>
              <a:rPr lang="en-US" sz="1494" spc="1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 spc="1">
                <a:solidFill>
                  <a:srgbClr val="000000"/>
                </a:solidFill>
                <a:latin typeface="Calibri (MS)"/>
              </a:rPr>
              <a:t>rural);</a:t>
            </a:r>
          </a:p>
          <a:p>
            <a:pPr algn="l">
              <a:lnSpc>
                <a:spcPts val="1800"/>
              </a:lnSpc>
            </a:pPr>
            <a:r>
              <a:rPr lang="en-US" sz="1494">
                <a:solidFill>
                  <a:srgbClr val="000000"/>
                </a:solidFill>
                <a:latin typeface="Calibri (MS)"/>
              </a:rPr>
              <a:t>CAR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(Cadastro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Ambiental</a:t>
            </a:r>
            <a:r>
              <a:rPr lang="en-US" sz="1494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4">
                <a:solidFill>
                  <a:srgbClr val="000000"/>
                </a:solidFill>
                <a:latin typeface="Calibri (MS)"/>
              </a:rPr>
              <a:t>Rural).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735" y="6546423"/>
            <a:ext cx="8330270" cy="3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3"/>
              </a:lnSpc>
            </a:pPr>
            <a:r>
              <a:rPr lang="en-US" sz="2109" spc="50">
                <a:solidFill>
                  <a:srgbClr val="EC0000"/>
                </a:solidFill>
                <a:latin typeface="Open Sans Bold"/>
              </a:rPr>
              <a:t>Os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itens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abaixo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poderão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ser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impeditivos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para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aceitação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do</a:t>
            </a:r>
            <a:r>
              <a:rPr lang="en-US" sz="2109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9" spc="50">
                <a:solidFill>
                  <a:srgbClr val="EC0000"/>
                </a:solidFill>
                <a:latin typeface="Open Sans Bold"/>
              </a:rPr>
              <a:t>imóvel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3319" y="8572510"/>
            <a:ext cx="66565" cy="24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6"/>
              </a:lnSpc>
            </a:pPr>
            <a:r>
              <a:rPr lang="en-US" sz="1497" spc="-11">
                <a:solidFill>
                  <a:srgbClr val="000000"/>
                </a:solidFill>
                <a:latin typeface="IBM Plex Sans Condensed"/>
              </a:rPr>
              <a:t>•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1637" y="8555955"/>
            <a:ext cx="1557480" cy="27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6"/>
              </a:lnSpc>
            </a:pPr>
            <a:r>
              <a:rPr lang="en-US" sz="1497">
                <a:solidFill>
                  <a:srgbClr val="000000"/>
                </a:solidFill>
                <a:latin typeface="Calibri (MS)"/>
              </a:rPr>
              <a:t>Sítios</a:t>
            </a:r>
            <a:r>
              <a:rPr lang="en-US" sz="1497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1497">
                <a:solidFill>
                  <a:srgbClr val="000000"/>
                </a:solidFill>
                <a:latin typeface="Calibri (MS)"/>
              </a:rPr>
              <a:t>Arqueológicos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25526" y="-26737"/>
            <a:ext cx="3130391" cy="46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404040"/>
                </a:solidFill>
                <a:latin typeface="Century Gothic Paneuropean"/>
              </a:rPr>
              <a:t>CRÉDITO PF (TOTAL)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3302" y="22722"/>
            <a:ext cx="2044656" cy="55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spc="34">
                <a:solidFill>
                  <a:srgbClr val="FFFFFF"/>
                </a:solidFill>
                <a:latin typeface="IBM Plex Sans Condensed Bold"/>
              </a:rPr>
              <a:t>Imóvel Rural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4282" y="1603205"/>
            <a:ext cx="3316986" cy="35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105" spc="50">
                <a:solidFill>
                  <a:srgbClr val="EC0000"/>
                </a:solidFill>
                <a:latin typeface="Open Sans Bold"/>
              </a:rPr>
              <a:t>CONDIÇÕES</a:t>
            </a:r>
            <a:r>
              <a:rPr lang="en-US" sz="2105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5" spc="50">
                <a:solidFill>
                  <a:srgbClr val="EC0000"/>
                </a:solidFill>
                <a:latin typeface="Open Sans Bold"/>
              </a:rPr>
              <a:t>EXCLUSIVAS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76077" y="1603205"/>
            <a:ext cx="4450913" cy="35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105" spc="50">
                <a:solidFill>
                  <a:srgbClr val="EC0000"/>
                </a:solidFill>
                <a:latin typeface="Open Sans Bold"/>
              </a:rPr>
              <a:t>TAXAS,</a:t>
            </a:r>
            <a:r>
              <a:rPr lang="en-US" sz="2105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5" spc="50">
                <a:solidFill>
                  <a:srgbClr val="EC0000"/>
                </a:solidFill>
                <a:latin typeface="Open Sans Bold"/>
              </a:rPr>
              <a:t>TARIFAS</a:t>
            </a:r>
            <a:r>
              <a:rPr lang="en-US" sz="2105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5" spc="50">
                <a:solidFill>
                  <a:srgbClr val="EC0000"/>
                </a:solidFill>
                <a:latin typeface="Open Sans Bold"/>
              </a:rPr>
              <a:t>e</a:t>
            </a:r>
            <a:r>
              <a:rPr lang="en-US" sz="2105" spc="5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105" spc="50">
                <a:solidFill>
                  <a:srgbClr val="EC0000"/>
                </a:solidFill>
                <a:latin typeface="Open Sans Bold"/>
              </a:rPr>
              <a:t>VENCIMENTOS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609962" y="1603205"/>
            <a:ext cx="1252257" cy="35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105" spc="54">
                <a:solidFill>
                  <a:srgbClr val="EC0000"/>
                </a:solidFill>
                <a:latin typeface="Open Sans Bold"/>
              </a:rPr>
              <a:t>Aquisição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89200" y="5220986"/>
            <a:ext cx="2834026" cy="35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105" spc="56">
                <a:solidFill>
                  <a:srgbClr val="EC0000"/>
                </a:solidFill>
                <a:latin typeface="Open Sans Bold"/>
              </a:rPr>
              <a:t>Reforma e Construção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5112" cy="10284681"/>
          </a:xfrm>
          <a:custGeom>
            <a:avLst/>
            <a:gdLst/>
            <a:ahLst/>
            <a:cxnLst/>
            <a:rect l="l" t="t" r="r" b="b"/>
            <a:pathLst>
              <a:path w="18285112" h="10284681">
                <a:moveTo>
                  <a:pt x="0" y="0"/>
                </a:moveTo>
                <a:lnTo>
                  <a:pt x="18285112" y="0"/>
                </a:lnTo>
                <a:lnTo>
                  <a:pt x="18285112" y="10284681"/>
                </a:lnTo>
                <a:lnTo>
                  <a:pt x="0" y="1028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" b="-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8106463" y="834309"/>
            <a:ext cx="7185251" cy="91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spc="-218">
                <a:solidFill>
                  <a:srgbClr val="1E086E"/>
                </a:solidFill>
                <a:latin typeface="Arial Bold"/>
              </a:rPr>
              <a:t>DÚVIDAS CONSTANTES</a:t>
            </a:r>
          </a:p>
        </p:txBody>
      </p:sp>
      <p:sp>
        <p:nvSpPr>
          <p:cNvPr id="4" name="Freeform 4"/>
          <p:cNvSpPr/>
          <p:nvPr/>
        </p:nvSpPr>
        <p:spPr>
          <a:xfrm>
            <a:off x="8321979" y="2284263"/>
            <a:ext cx="9494662" cy="7574450"/>
          </a:xfrm>
          <a:custGeom>
            <a:avLst/>
            <a:gdLst/>
            <a:ahLst/>
            <a:cxnLst/>
            <a:rect l="l" t="t" r="r" b="b"/>
            <a:pathLst>
              <a:path w="9494662" h="7574450">
                <a:moveTo>
                  <a:pt x="0" y="0"/>
                </a:moveTo>
                <a:lnTo>
                  <a:pt x="9494661" y="0"/>
                </a:lnTo>
                <a:lnTo>
                  <a:pt x="9494661" y="7574450"/>
                </a:lnTo>
                <a:lnTo>
                  <a:pt x="0" y="757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8474451" y="8625650"/>
            <a:ext cx="7981688" cy="107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>
                <a:solidFill>
                  <a:srgbClr val="50545A"/>
                </a:solidFill>
                <a:latin typeface="Arial Bold"/>
              </a:rPr>
              <a:t>Posso retirar meu crédito em espécie?</a:t>
            </a:r>
          </a:p>
          <a:p>
            <a:pPr algn="l">
              <a:lnSpc>
                <a:spcPts val="2382"/>
              </a:lnSpc>
            </a:pPr>
            <a:r>
              <a:rPr lang="en-US" sz="2182" spc="-91">
                <a:solidFill>
                  <a:srgbClr val="50545A"/>
                </a:solidFill>
                <a:latin typeface="Archivo Black"/>
              </a:rPr>
              <a:t>Após180diasda contemplaçãoou ao final do grupo. Acotadeve  estar quitada em ambos os casos.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74451" y="2299938"/>
            <a:ext cx="8978845" cy="1383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>
                <a:solidFill>
                  <a:srgbClr val="50545A"/>
                </a:solidFill>
                <a:latin typeface="Arial Bold"/>
              </a:rPr>
              <a:t>Posso comprar mais de um bem com a mesma carta de crédito?</a:t>
            </a:r>
          </a:p>
          <a:p>
            <a:pPr algn="l">
              <a:lnSpc>
                <a:spcPts val="2355"/>
              </a:lnSpc>
            </a:pPr>
            <a:r>
              <a:rPr lang="en-US" sz="2182" spc="-99">
                <a:solidFill>
                  <a:srgbClr val="50545A"/>
                </a:solidFill>
                <a:latin typeface="Archivo Black"/>
              </a:rPr>
              <a:t>O crédito pode ser desmembrado e se houver necessidade de  pagar alguma diferença, pode ser feito com recursos próprios.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27912" y="4072215"/>
            <a:ext cx="897884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dirty="0">
                <a:solidFill>
                  <a:srgbClr val="50545A"/>
                </a:solidFill>
                <a:latin typeface="Arial Bold"/>
              </a:rPr>
              <a:t>Posso </a:t>
            </a:r>
            <a:r>
              <a:rPr lang="en-US" sz="2182" dirty="0" err="1">
                <a:solidFill>
                  <a:srgbClr val="50545A"/>
                </a:solidFill>
                <a:latin typeface="Arial Bold"/>
              </a:rPr>
              <a:t>adquirir</a:t>
            </a:r>
            <a:r>
              <a:rPr lang="en-US" sz="2182" dirty="0">
                <a:solidFill>
                  <a:srgbClr val="50545A"/>
                </a:solidFill>
                <a:latin typeface="Arial Bold"/>
              </a:rPr>
              <a:t> um </a:t>
            </a:r>
            <a:r>
              <a:rPr lang="en-US" sz="2182" dirty="0" err="1">
                <a:solidFill>
                  <a:srgbClr val="50545A"/>
                </a:solidFill>
                <a:latin typeface="Arial Bold"/>
              </a:rPr>
              <a:t>bem</a:t>
            </a:r>
            <a:r>
              <a:rPr lang="en-US" sz="2182" dirty="0">
                <a:solidFill>
                  <a:srgbClr val="50545A"/>
                </a:solidFill>
                <a:latin typeface="Arial Bold"/>
              </a:rPr>
              <a:t> com </a:t>
            </a:r>
            <a:r>
              <a:rPr lang="en-US" sz="2182" dirty="0" err="1">
                <a:solidFill>
                  <a:srgbClr val="50545A"/>
                </a:solidFill>
                <a:latin typeface="Arial Bold"/>
              </a:rPr>
              <a:t>mais</a:t>
            </a:r>
            <a:r>
              <a:rPr lang="en-US" sz="2182" dirty="0">
                <a:solidFill>
                  <a:srgbClr val="50545A"/>
                </a:solidFill>
                <a:latin typeface="Arial Bold"/>
              </a:rPr>
              <a:t> de </a:t>
            </a:r>
            <a:r>
              <a:rPr lang="en-US" sz="2182" dirty="0" err="1">
                <a:solidFill>
                  <a:srgbClr val="50545A"/>
                </a:solidFill>
                <a:latin typeface="Arial Bold"/>
              </a:rPr>
              <a:t>uma</a:t>
            </a:r>
            <a:r>
              <a:rPr lang="en-US" sz="2182" dirty="0">
                <a:solidFill>
                  <a:srgbClr val="50545A"/>
                </a:solidFill>
                <a:latin typeface="Arial Bold"/>
              </a:rPr>
              <a:t> </a:t>
            </a:r>
            <a:r>
              <a:rPr lang="en-US" sz="2182" dirty="0" err="1">
                <a:solidFill>
                  <a:srgbClr val="50545A"/>
                </a:solidFill>
                <a:latin typeface="Arial Bold"/>
              </a:rPr>
              <a:t>cota</a:t>
            </a:r>
            <a:r>
              <a:rPr lang="en-US" sz="2182" dirty="0">
                <a:solidFill>
                  <a:srgbClr val="50545A"/>
                </a:solidFill>
                <a:latin typeface="Arial Bold"/>
              </a:rPr>
              <a:t>?</a:t>
            </a:r>
          </a:p>
          <a:p>
            <a:pPr algn="l">
              <a:lnSpc>
                <a:spcPts val="2632"/>
              </a:lnSpc>
            </a:pP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R$1.2milhões para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Veículos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e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Pesados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/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Agro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 R$10milhões para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imóveis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</a:t>
            </a:r>
          </a:p>
          <a:p>
            <a:pPr algn="l">
              <a:lnSpc>
                <a:spcPts val="2632"/>
              </a:lnSpc>
            </a:pP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Operações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de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valores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acima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passam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por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 </a:t>
            </a:r>
            <a:r>
              <a:rPr lang="en-US" sz="2182" spc="-177" dirty="0" err="1">
                <a:solidFill>
                  <a:srgbClr val="50545A"/>
                </a:solidFill>
                <a:latin typeface="Archivo Black"/>
              </a:rPr>
              <a:t>análise</a:t>
            </a:r>
            <a:r>
              <a:rPr lang="en-US" sz="2182" spc="-177" dirty="0">
                <a:solidFill>
                  <a:srgbClr val="50545A"/>
                </a:solidFill>
                <a:latin typeface="Archivo Black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4451" y="6234188"/>
            <a:ext cx="8978845" cy="171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5"/>
              </a:lnSpc>
            </a:pPr>
            <a:r>
              <a:rPr lang="en-US" sz="2182" spc="-18">
                <a:solidFill>
                  <a:srgbClr val="50545A"/>
                </a:solidFill>
                <a:latin typeface="Arial Bold"/>
              </a:rPr>
              <a:t>O que acontece se o valor do meu bem for menor que a carta de  crédito?</a:t>
            </a:r>
          </a:p>
          <a:p>
            <a:pPr algn="l">
              <a:lnSpc>
                <a:spcPts val="2582"/>
              </a:lnSpc>
            </a:pPr>
            <a:r>
              <a:rPr lang="en-US" sz="2182" spc="-99">
                <a:solidFill>
                  <a:srgbClr val="50545A"/>
                </a:solidFill>
                <a:latin typeface="Archivo Black"/>
              </a:rPr>
              <a:t>Poderá utilizar até 10%da própria carta de crédito para pagamento  de despesas com documentação e o valor restante poderá utilizar  para redução das parcelas ou prazo restante.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63615" y="2272712"/>
            <a:ext cx="216946" cy="1485813"/>
            <a:chOff x="0" y="0"/>
            <a:chExt cx="289262" cy="1981083"/>
          </a:xfrm>
          <a:solidFill>
            <a:schemeClr val="accent2"/>
          </a:solidFill>
        </p:grpSpPr>
        <p:sp>
          <p:nvSpPr>
            <p:cNvPr id="11" name="Freeform 11"/>
            <p:cNvSpPr/>
            <p:nvPr/>
          </p:nvSpPr>
          <p:spPr>
            <a:xfrm>
              <a:off x="15367" y="15367"/>
              <a:ext cx="258445" cy="1950339"/>
            </a:xfrm>
            <a:custGeom>
              <a:avLst/>
              <a:gdLst/>
              <a:ahLst/>
              <a:cxnLst/>
              <a:rect l="l" t="t" r="r" b="b"/>
              <a:pathLst>
                <a:path w="258445" h="1950339">
                  <a:moveTo>
                    <a:pt x="0" y="0"/>
                  </a:moveTo>
                  <a:lnTo>
                    <a:pt x="258445" y="0"/>
                  </a:lnTo>
                  <a:lnTo>
                    <a:pt x="258445" y="1950339"/>
                  </a:lnTo>
                  <a:lnTo>
                    <a:pt x="0" y="1950339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289179" cy="1981073"/>
            </a:xfrm>
            <a:custGeom>
              <a:avLst/>
              <a:gdLst/>
              <a:ahLst/>
              <a:cxnLst/>
              <a:rect l="l" t="t" r="r" b="b"/>
              <a:pathLst>
                <a:path w="289179" h="1981073">
                  <a:moveTo>
                    <a:pt x="15367" y="0"/>
                  </a:moveTo>
                  <a:lnTo>
                    <a:pt x="273812" y="0"/>
                  </a:lnTo>
                  <a:cubicBezTo>
                    <a:pt x="282321" y="0"/>
                    <a:pt x="289179" y="6858"/>
                    <a:pt x="289179" y="15367"/>
                  </a:cubicBezTo>
                  <a:lnTo>
                    <a:pt x="289179" y="1965706"/>
                  </a:lnTo>
                  <a:cubicBezTo>
                    <a:pt x="289179" y="1974215"/>
                    <a:pt x="282321" y="1981073"/>
                    <a:pt x="273812" y="1981073"/>
                  </a:cubicBezTo>
                  <a:lnTo>
                    <a:pt x="15367" y="1981073"/>
                  </a:lnTo>
                  <a:cubicBezTo>
                    <a:pt x="6858" y="1981073"/>
                    <a:pt x="0" y="1974215"/>
                    <a:pt x="0" y="1965706"/>
                  </a:cubicBezTo>
                  <a:lnTo>
                    <a:pt x="0" y="15367"/>
                  </a:lnTo>
                  <a:cubicBezTo>
                    <a:pt x="0" y="6858"/>
                    <a:pt x="6858" y="0"/>
                    <a:pt x="15367" y="0"/>
                  </a:cubicBezTo>
                  <a:moveTo>
                    <a:pt x="15367" y="30861"/>
                  </a:moveTo>
                  <a:lnTo>
                    <a:pt x="15367" y="15367"/>
                  </a:lnTo>
                  <a:lnTo>
                    <a:pt x="30861" y="15367"/>
                  </a:lnTo>
                  <a:lnTo>
                    <a:pt x="30861" y="1965706"/>
                  </a:lnTo>
                  <a:lnTo>
                    <a:pt x="15367" y="1965706"/>
                  </a:lnTo>
                  <a:lnTo>
                    <a:pt x="15367" y="1950339"/>
                  </a:lnTo>
                  <a:lnTo>
                    <a:pt x="273812" y="1950339"/>
                  </a:lnTo>
                  <a:lnTo>
                    <a:pt x="273812" y="1965706"/>
                  </a:lnTo>
                  <a:lnTo>
                    <a:pt x="258445" y="1965706"/>
                  </a:lnTo>
                  <a:lnTo>
                    <a:pt x="258445" y="15367"/>
                  </a:lnTo>
                  <a:lnTo>
                    <a:pt x="273812" y="15367"/>
                  </a:lnTo>
                  <a:lnTo>
                    <a:pt x="273812" y="30861"/>
                  </a:lnTo>
                  <a:lnTo>
                    <a:pt x="15367" y="3086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63615" y="4060219"/>
            <a:ext cx="216946" cy="1721019"/>
            <a:chOff x="0" y="0"/>
            <a:chExt cx="289262" cy="2294691"/>
          </a:xfrm>
          <a:solidFill>
            <a:schemeClr val="accent2"/>
          </a:solidFill>
        </p:grpSpPr>
        <p:sp>
          <p:nvSpPr>
            <p:cNvPr id="14" name="Freeform 14"/>
            <p:cNvSpPr/>
            <p:nvPr/>
          </p:nvSpPr>
          <p:spPr>
            <a:xfrm>
              <a:off x="15367" y="15367"/>
              <a:ext cx="258445" cy="2263902"/>
            </a:xfrm>
            <a:custGeom>
              <a:avLst/>
              <a:gdLst/>
              <a:ahLst/>
              <a:cxnLst/>
              <a:rect l="l" t="t" r="r" b="b"/>
              <a:pathLst>
                <a:path w="258445" h="2263902">
                  <a:moveTo>
                    <a:pt x="0" y="0"/>
                  </a:moveTo>
                  <a:lnTo>
                    <a:pt x="258445" y="0"/>
                  </a:lnTo>
                  <a:lnTo>
                    <a:pt x="258445" y="2263902"/>
                  </a:lnTo>
                  <a:lnTo>
                    <a:pt x="0" y="2263902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89179" cy="2294636"/>
            </a:xfrm>
            <a:custGeom>
              <a:avLst/>
              <a:gdLst/>
              <a:ahLst/>
              <a:cxnLst/>
              <a:rect l="l" t="t" r="r" b="b"/>
              <a:pathLst>
                <a:path w="289179" h="2294636">
                  <a:moveTo>
                    <a:pt x="15367" y="0"/>
                  </a:moveTo>
                  <a:lnTo>
                    <a:pt x="273812" y="0"/>
                  </a:lnTo>
                  <a:cubicBezTo>
                    <a:pt x="282321" y="0"/>
                    <a:pt x="289179" y="6858"/>
                    <a:pt x="289179" y="15367"/>
                  </a:cubicBezTo>
                  <a:lnTo>
                    <a:pt x="289179" y="2279269"/>
                  </a:lnTo>
                  <a:cubicBezTo>
                    <a:pt x="289179" y="2287778"/>
                    <a:pt x="282321" y="2294636"/>
                    <a:pt x="273812" y="2294636"/>
                  </a:cubicBezTo>
                  <a:lnTo>
                    <a:pt x="15367" y="2294636"/>
                  </a:lnTo>
                  <a:cubicBezTo>
                    <a:pt x="6858" y="2294636"/>
                    <a:pt x="0" y="2287778"/>
                    <a:pt x="0" y="2279269"/>
                  </a:cubicBezTo>
                  <a:lnTo>
                    <a:pt x="0" y="15367"/>
                  </a:lnTo>
                  <a:cubicBezTo>
                    <a:pt x="0" y="6858"/>
                    <a:pt x="6858" y="0"/>
                    <a:pt x="15367" y="0"/>
                  </a:cubicBezTo>
                  <a:moveTo>
                    <a:pt x="15367" y="30861"/>
                  </a:moveTo>
                  <a:lnTo>
                    <a:pt x="15367" y="15367"/>
                  </a:lnTo>
                  <a:lnTo>
                    <a:pt x="30861" y="15367"/>
                  </a:lnTo>
                  <a:lnTo>
                    <a:pt x="30861" y="2279269"/>
                  </a:lnTo>
                  <a:lnTo>
                    <a:pt x="15367" y="2279269"/>
                  </a:lnTo>
                  <a:lnTo>
                    <a:pt x="15367" y="2263902"/>
                  </a:lnTo>
                  <a:lnTo>
                    <a:pt x="273812" y="2263902"/>
                  </a:lnTo>
                  <a:lnTo>
                    <a:pt x="273812" y="2279269"/>
                  </a:lnTo>
                  <a:lnTo>
                    <a:pt x="258445" y="2279269"/>
                  </a:lnTo>
                  <a:lnTo>
                    <a:pt x="258445" y="15367"/>
                  </a:lnTo>
                  <a:lnTo>
                    <a:pt x="273812" y="15367"/>
                  </a:lnTo>
                  <a:lnTo>
                    <a:pt x="273812" y="30861"/>
                  </a:lnTo>
                  <a:lnTo>
                    <a:pt x="15367" y="3086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97197" y="6082931"/>
            <a:ext cx="236182" cy="1982570"/>
            <a:chOff x="0" y="0"/>
            <a:chExt cx="314909" cy="2643426"/>
          </a:xfrm>
          <a:solidFill>
            <a:schemeClr val="accent2"/>
          </a:solidFill>
        </p:grpSpPr>
        <p:sp>
          <p:nvSpPr>
            <p:cNvPr id="17" name="Freeform 17"/>
            <p:cNvSpPr/>
            <p:nvPr/>
          </p:nvSpPr>
          <p:spPr>
            <a:xfrm>
              <a:off x="15367" y="15367"/>
              <a:ext cx="284099" cy="2612644"/>
            </a:xfrm>
            <a:custGeom>
              <a:avLst/>
              <a:gdLst/>
              <a:ahLst/>
              <a:cxnLst/>
              <a:rect l="l" t="t" r="r" b="b"/>
              <a:pathLst>
                <a:path w="284099" h="2612644">
                  <a:moveTo>
                    <a:pt x="0" y="0"/>
                  </a:moveTo>
                  <a:lnTo>
                    <a:pt x="284099" y="0"/>
                  </a:lnTo>
                  <a:lnTo>
                    <a:pt x="284099" y="2612644"/>
                  </a:lnTo>
                  <a:lnTo>
                    <a:pt x="0" y="2612644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14833" cy="2643378"/>
            </a:xfrm>
            <a:custGeom>
              <a:avLst/>
              <a:gdLst/>
              <a:ahLst/>
              <a:cxnLst/>
              <a:rect l="l" t="t" r="r" b="b"/>
              <a:pathLst>
                <a:path w="314833" h="2643378">
                  <a:moveTo>
                    <a:pt x="15367" y="0"/>
                  </a:moveTo>
                  <a:lnTo>
                    <a:pt x="299466" y="0"/>
                  </a:lnTo>
                  <a:cubicBezTo>
                    <a:pt x="307975" y="0"/>
                    <a:pt x="314833" y="6858"/>
                    <a:pt x="314833" y="15367"/>
                  </a:cubicBezTo>
                  <a:lnTo>
                    <a:pt x="314833" y="2628011"/>
                  </a:lnTo>
                  <a:cubicBezTo>
                    <a:pt x="314833" y="2636520"/>
                    <a:pt x="307975" y="2643378"/>
                    <a:pt x="299466" y="2643378"/>
                  </a:cubicBezTo>
                  <a:lnTo>
                    <a:pt x="15367" y="2643378"/>
                  </a:lnTo>
                  <a:cubicBezTo>
                    <a:pt x="6858" y="2643378"/>
                    <a:pt x="0" y="2636520"/>
                    <a:pt x="0" y="2628011"/>
                  </a:cubicBezTo>
                  <a:lnTo>
                    <a:pt x="0" y="15367"/>
                  </a:lnTo>
                  <a:cubicBezTo>
                    <a:pt x="0" y="6858"/>
                    <a:pt x="6858" y="0"/>
                    <a:pt x="15367" y="0"/>
                  </a:cubicBezTo>
                  <a:moveTo>
                    <a:pt x="15367" y="30861"/>
                  </a:moveTo>
                  <a:lnTo>
                    <a:pt x="15367" y="15367"/>
                  </a:lnTo>
                  <a:lnTo>
                    <a:pt x="30861" y="15367"/>
                  </a:lnTo>
                  <a:lnTo>
                    <a:pt x="30861" y="2628011"/>
                  </a:lnTo>
                  <a:lnTo>
                    <a:pt x="15367" y="2628011"/>
                  </a:lnTo>
                  <a:lnTo>
                    <a:pt x="15367" y="2612644"/>
                  </a:lnTo>
                  <a:lnTo>
                    <a:pt x="299466" y="2612644"/>
                  </a:lnTo>
                  <a:lnTo>
                    <a:pt x="299466" y="2628011"/>
                  </a:lnTo>
                  <a:lnTo>
                    <a:pt x="284099" y="2628011"/>
                  </a:lnTo>
                  <a:lnTo>
                    <a:pt x="284099" y="15367"/>
                  </a:lnTo>
                  <a:lnTo>
                    <a:pt x="299466" y="15367"/>
                  </a:lnTo>
                  <a:lnTo>
                    <a:pt x="299466" y="30861"/>
                  </a:lnTo>
                  <a:lnTo>
                    <a:pt x="15367" y="3086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094912" y="8367194"/>
            <a:ext cx="185650" cy="1485813"/>
            <a:chOff x="0" y="0"/>
            <a:chExt cx="247533" cy="1981083"/>
          </a:xfrm>
          <a:solidFill>
            <a:schemeClr val="accent2"/>
          </a:solidFill>
        </p:grpSpPr>
        <p:sp>
          <p:nvSpPr>
            <p:cNvPr id="20" name="Freeform 20"/>
            <p:cNvSpPr/>
            <p:nvPr/>
          </p:nvSpPr>
          <p:spPr>
            <a:xfrm>
              <a:off x="15367" y="15367"/>
              <a:ext cx="216789" cy="1950339"/>
            </a:xfrm>
            <a:custGeom>
              <a:avLst/>
              <a:gdLst/>
              <a:ahLst/>
              <a:cxnLst/>
              <a:rect l="l" t="t" r="r" b="b"/>
              <a:pathLst>
                <a:path w="216789" h="1950339">
                  <a:moveTo>
                    <a:pt x="0" y="0"/>
                  </a:moveTo>
                  <a:lnTo>
                    <a:pt x="216789" y="0"/>
                  </a:lnTo>
                  <a:lnTo>
                    <a:pt x="216789" y="1950339"/>
                  </a:lnTo>
                  <a:lnTo>
                    <a:pt x="0" y="1950339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47523" cy="1981073"/>
            </a:xfrm>
            <a:custGeom>
              <a:avLst/>
              <a:gdLst/>
              <a:ahLst/>
              <a:cxnLst/>
              <a:rect l="l" t="t" r="r" b="b"/>
              <a:pathLst>
                <a:path w="247523" h="1981073">
                  <a:moveTo>
                    <a:pt x="15367" y="0"/>
                  </a:moveTo>
                  <a:lnTo>
                    <a:pt x="232156" y="0"/>
                  </a:lnTo>
                  <a:cubicBezTo>
                    <a:pt x="240665" y="0"/>
                    <a:pt x="247523" y="6858"/>
                    <a:pt x="247523" y="15367"/>
                  </a:cubicBezTo>
                  <a:lnTo>
                    <a:pt x="247523" y="1965706"/>
                  </a:lnTo>
                  <a:cubicBezTo>
                    <a:pt x="247523" y="1974215"/>
                    <a:pt x="240665" y="1981073"/>
                    <a:pt x="232156" y="1981073"/>
                  </a:cubicBezTo>
                  <a:lnTo>
                    <a:pt x="15367" y="1981073"/>
                  </a:lnTo>
                  <a:cubicBezTo>
                    <a:pt x="6858" y="1981073"/>
                    <a:pt x="0" y="1974215"/>
                    <a:pt x="0" y="1965706"/>
                  </a:cubicBezTo>
                  <a:lnTo>
                    <a:pt x="0" y="15367"/>
                  </a:lnTo>
                  <a:cubicBezTo>
                    <a:pt x="0" y="6858"/>
                    <a:pt x="6858" y="0"/>
                    <a:pt x="15367" y="0"/>
                  </a:cubicBezTo>
                  <a:moveTo>
                    <a:pt x="15367" y="30861"/>
                  </a:moveTo>
                  <a:lnTo>
                    <a:pt x="15367" y="15367"/>
                  </a:lnTo>
                  <a:lnTo>
                    <a:pt x="30861" y="15367"/>
                  </a:lnTo>
                  <a:lnTo>
                    <a:pt x="30861" y="1965706"/>
                  </a:lnTo>
                  <a:lnTo>
                    <a:pt x="15367" y="1965706"/>
                  </a:lnTo>
                  <a:lnTo>
                    <a:pt x="15367" y="1950339"/>
                  </a:lnTo>
                  <a:lnTo>
                    <a:pt x="232156" y="1950339"/>
                  </a:lnTo>
                  <a:lnTo>
                    <a:pt x="232156" y="1965706"/>
                  </a:lnTo>
                  <a:lnTo>
                    <a:pt x="216789" y="1965706"/>
                  </a:lnTo>
                  <a:lnTo>
                    <a:pt x="216789" y="15367"/>
                  </a:lnTo>
                  <a:lnTo>
                    <a:pt x="232156" y="15367"/>
                  </a:lnTo>
                  <a:lnTo>
                    <a:pt x="232156" y="30861"/>
                  </a:lnTo>
                  <a:lnTo>
                    <a:pt x="15367" y="30861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88450" y="450746"/>
            <a:ext cx="7976090" cy="94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spc="450">
                <a:solidFill>
                  <a:srgbClr val="002060"/>
                </a:solidFill>
                <a:latin typeface="Arial Bold"/>
              </a:rPr>
              <a:t>Público Vulnerável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1099" y="1452146"/>
            <a:ext cx="7990792" cy="26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7"/>
              </a:lnSpc>
            </a:pPr>
            <a:r>
              <a:rPr lang="en-US" sz="2497">
                <a:solidFill>
                  <a:srgbClr val="002060"/>
                </a:solidFill>
                <a:latin typeface="Arimo Light"/>
              </a:rPr>
              <a:t>Uma abordagem simples fará toda a diferença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9711" y="2090811"/>
            <a:ext cx="16983021" cy="110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 spc="22">
                <a:solidFill>
                  <a:srgbClr val="404040"/>
                </a:solidFill>
                <a:latin typeface="TT Rounds Condensed Bold"/>
              </a:rPr>
              <a:t>Você sabe o que é um público vulnerável?</a:t>
            </a:r>
          </a:p>
          <a:p>
            <a:pPr algn="just">
              <a:lnSpc>
                <a:spcPts val="2879"/>
              </a:lnSpc>
            </a:pPr>
            <a:r>
              <a:rPr lang="en-US" sz="2399" spc="22">
                <a:solidFill>
                  <a:srgbClr val="404040"/>
                </a:solidFill>
                <a:latin typeface="TT Rounds Condensed"/>
              </a:rPr>
              <a:t>São os clientes que, devido às suas circunstâncias pessoais, sendo elas temporárias, esporádicas ou permanentes, estão expostos a um risco maior, principalmente quando nós não agimos com os níveis de cuidado adequados. Veja alguns exemplos:</a:t>
            </a:r>
          </a:p>
        </p:txBody>
      </p:sp>
      <p:sp>
        <p:nvSpPr>
          <p:cNvPr id="7" name="Freeform 7"/>
          <p:cNvSpPr/>
          <p:nvPr/>
        </p:nvSpPr>
        <p:spPr>
          <a:xfrm>
            <a:off x="658274" y="3627498"/>
            <a:ext cx="997910" cy="997910"/>
          </a:xfrm>
          <a:custGeom>
            <a:avLst/>
            <a:gdLst/>
            <a:ahLst/>
            <a:cxnLst/>
            <a:rect l="l" t="t" r="r" b="b"/>
            <a:pathLst>
              <a:path w="997910" h="997910">
                <a:moveTo>
                  <a:pt x="0" y="0"/>
                </a:moveTo>
                <a:lnTo>
                  <a:pt x="997909" y="0"/>
                </a:lnTo>
                <a:lnTo>
                  <a:pt x="997909" y="997910"/>
                </a:lnTo>
                <a:lnTo>
                  <a:pt x="0" y="997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717147" y="3524865"/>
            <a:ext cx="16095585" cy="110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 spc="22">
                <a:solidFill>
                  <a:srgbClr val="404040"/>
                </a:solidFill>
                <a:latin typeface="TT Rounds Condensed Bold"/>
              </a:rPr>
              <a:t>Idosos - </a:t>
            </a:r>
            <a:r>
              <a:rPr lang="en-US" sz="2399" spc="22">
                <a:solidFill>
                  <a:srgbClr val="404040"/>
                </a:solidFill>
                <a:latin typeface="TT Rounds Condensed"/>
              </a:rPr>
              <a:t>Não podemos generalizar, mas em muitos casos o público idoso possui um grau maior de dificuldade de entendimento, por isso é importante que você explique de uma forma muito simples o que é o consórcio, regras para utilização da carta, cancelamento, resgate, etc.</a:t>
            </a:r>
          </a:p>
        </p:txBody>
      </p:sp>
      <p:sp>
        <p:nvSpPr>
          <p:cNvPr id="9" name="Freeform 9"/>
          <p:cNvSpPr/>
          <p:nvPr/>
        </p:nvSpPr>
        <p:spPr>
          <a:xfrm>
            <a:off x="630841" y="5007418"/>
            <a:ext cx="1052774" cy="1052774"/>
          </a:xfrm>
          <a:custGeom>
            <a:avLst/>
            <a:gdLst/>
            <a:ahLst/>
            <a:cxnLst/>
            <a:rect l="l" t="t" r="r" b="b"/>
            <a:pathLst>
              <a:path w="1052774" h="1052774">
                <a:moveTo>
                  <a:pt x="0" y="0"/>
                </a:moveTo>
                <a:lnTo>
                  <a:pt x="1052773" y="0"/>
                </a:lnTo>
                <a:lnTo>
                  <a:pt x="1052773" y="1052774"/>
                </a:lnTo>
                <a:lnTo>
                  <a:pt x="0" y="1052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747622" y="4996935"/>
            <a:ext cx="16065110" cy="74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 spc="22">
                <a:solidFill>
                  <a:srgbClr val="404040"/>
                </a:solidFill>
                <a:latin typeface="TT Rounds Condensed Bold"/>
              </a:rPr>
              <a:t>Pessoas com Deficiência – </a:t>
            </a:r>
            <a:r>
              <a:rPr lang="en-US" sz="2399" spc="22">
                <a:solidFill>
                  <a:srgbClr val="404040"/>
                </a:solidFill>
                <a:latin typeface="TT Rounds Condensed"/>
              </a:rPr>
              <a:t>Avalie se o produto oferecido, faz sentido a necessidade do cliente. Observe as características e a compreensão do que está sendo contratado.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678157" y="6378802"/>
            <a:ext cx="958142" cy="958142"/>
          </a:xfrm>
          <a:custGeom>
            <a:avLst/>
            <a:gdLst/>
            <a:ahLst/>
            <a:cxnLst/>
            <a:rect l="l" t="t" r="r" b="b"/>
            <a:pathLst>
              <a:path w="958142" h="958142">
                <a:moveTo>
                  <a:pt x="0" y="0"/>
                </a:moveTo>
                <a:lnTo>
                  <a:pt x="958141" y="0"/>
                </a:lnTo>
                <a:lnTo>
                  <a:pt x="958141" y="958142"/>
                </a:lnTo>
                <a:lnTo>
                  <a:pt x="0" y="95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776576" y="6326755"/>
            <a:ext cx="16037678" cy="74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 spc="22">
                <a:solidFill>
                  <a:srgbClr val="404040"/>
                </a:solidFill>
                <a:latin typeface="TT Rounds Condensed Bold"/>
              </a:rPr>
              <a:t>Baixa Escolaridade – </a:t>
            </a:r>
            <a:r>
              <a:rPr lang="en-US" sz="2399" spc="22">
                <a:solidFill>
                  <a:srgbClr val="404040"/>
                </a:solidFill>
                <a:latin typeface="TT Rounds Condensed"/>
              </a:rPr>
              <a:t>o cliente neste perfil, pode ter maior dificuldade em interpretar contratos, fazer cálculos, então seja o mais simples possível em sua abordagem. Crie exemplos para facilitar a compreensão do que está sendo oferecido.</a:t>
            </a:r>
          </a:p>
        </p:txBody>
      </p:sp>
      <p:sp>
        <p:nvSpPr>
          <p:cNvPr id="13" name="Freeform 13"/>
          <p:cNvSpPr/>
          <p:nvPr/>
        </p:nvSpPr>
        <p:spPr>
          <a:xfrm>
            <a:off x="707109" y="7661341"/>
            <a:ext cx="900234" cy="900234"/>
          </a:xfrm>
          <a:custGeom>
            <a:avLst/>
            <a:gdLst/>
            <a:ahLst/>
            <a:cxnLst/>
            <a:rect l="l" t="t" r="r" b="b"/>
            <a:pathLst>
              <a:path w="900234" h="900234">
                <a:moveTo>
                  <a:pt x="0" y="0"/>
                </a:moveTo>
                <a:lnTo>
                  <a:pt x="900235" y="0"/>
                </a:lnTo>
                <a:lnTo>
                  <a:pt x="900235" y="900235"/>
                </a:lnTo>
                <a:lnTo>
                  <a:pt x="0" y="900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778098" y="7617467"/>
            <a:ext cx="16034635" cy="110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399" spc="22">
                <a:solidFill>
                  <a:srgbClr val="404040"/>
                </a:solidFill>
                <a:latin typeface="TT Rounds Condensed Bold"/>
              </a:rPr>
              <a:t>Alto Endividado – </a:t>
            </a:r>
            <a:r>
              <a:rPr lang="en-US" sz="2399" spc="22">
                <a:solidFill>
                  <a:srgbClr val="404040"/>
                </a:solidFill>
                <a:latin typeface="TT Rounds Condensed"/>
              </a:rPr>
              <a:t>Para um cliente já endividado, o produto consórcio pode não ser uma boa opção, pense que este é um momento do cliente reduzir dívidas e não somar. A utilização do crédito de consórcio depende de contemplação, muitas vezes motivadas por lances, será que este cliente terá a disponibilidades destes recursos?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52864" y="8962660"/>
            <a:ext cx="12379384" cy="74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 spc="22">
                <a:solidFill>
                  <a:srgbClr val="002060"/>
                </a:solidFill>
                <a:latin typeface="TT Rounds Condensed Bold"/>
              </a:rPr>
              <a:t>Lembre-se que uma oferta bem feita a um público adequado resulta em menos cancelamentos e reclamações e ainda a vantagem de fidelizar este cliente...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469B0A41-C5BF-FF4D-7A44-2BD2FB0D9BF4}"/>
              </a:ext>
            </a:extLst>
          </p:cNvPr>
          <p:cNvGrpSpPr/>
          <p:nvPr/>
        </p:nvGrpSpPr>
        <p:grpSpPr>
          <a:xfrm>
            <a:off x="0" y="723900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3981484B-3AB6-7E0D-9E27-7C7A333E8B9C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66980" cy="10284679"/>
          </a:xfrm>
          <a:custGeom>
            <a:avLst/>
            <a:gdLst/>
            <a:ahLst/>
            <a:cxnLst/>
            <a:rect l="l" t="t" r="r" b="b"/>
            <a:pathLst>
              <a:path w="16266980" h="10284679">
                <a:moveTo>
                  <a:pt x="0" y="0"/>
                </a:moveTo>
                <a:lnTo>
                  <a:pt x="16266980" y="0"/>
                </a:lnTo>
                <a:lnTo>
                  <a:pt x="16266980" y="10284679"/>
                </a:lnTo>
                <a:lnTo>
                  <a:pt x="0" y="10284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" r="-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779617" y="258"/>
            <a:ext cx="5505748" cy="10284942"/>
          </a:xfrm>
          <a:custGeom>
            <a:avLst/>
            <a:gdLst/>
            <a:ahLst/>
            <a:cxnLst/>
            <a:rect l="l" t="t" r="r" b="b"/>
            <a:pathLst>
              <a:path w="5505748" h="10284942">
                <a:moveTo>
                  <a:pt x="0" y="0"/>
                </a:moveTo>
                <a:lnTo>
                  <a:pt x="5505748" y="0"/>
                </a:lnTo>
                <a:lnTo>
                  <a:pt x="5505748" y="10284943"/>
                </a:lnTo>
                <a:lnTo>
                  <a:pt x="0" y="10284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838512" y="6875412"/>
            <a:ext cx="4519876" cy="114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en-US" sz="3902" spc="-92">
                <a:solidFill>
                  <a:srgbClr val="50545A"/>
                </a:solidFill>
                <a:latin typeface="Public Sans Bold"/>
              </a:rPr>
              <a:t>CANCELAMENTO  DA COTA</a:t>
            </a:r>
          </a:p>
        </p:txBody>
      </p:sp>
      <p:sp>
        <p:nvSpPr>
          <p:cNvPr id="5" name="Freeform 5"/>
          <p:cNvSpPr/>
          <p:nvPr/>
        </p:nvSpPr>
        <p:spPr>
          <a:xfrm>
            <a:off x="7057880" y="1885075"/>
            <a:ext cx="7094000" cy="6725272"/>
          </a:xfrm>
          <a:custGeom>
            <a:avLst/>
            <a:gdLst/>
            <a:ahLst/>
            <a:cxnLst/>
            <a:rect l="l" t="t" r="r" b="b"/>
            <a:pathLst>
              <a:path w="7094000" h="6725272">
                <a:moveTo>
                  <a:pt x="0" y="0"/>
                </a:moveTo>
                <a:lnTo>
                  <a:pt x="7094000" y="0"/>
                </a:lnTo>
                <a:lnTo>
                  <a:pt x="7094000" y="6725272"/>
                </a:lnTo>
                <a:lnTo>
                  <a:pt x="0" y="6725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51260" y="1945759"/>
            <a:ext cx="4095178" cy="42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5"/>
              </a:lnSpc>
            </a:pPr>
            <a:r>
              <a:rPr lang="en-US" sz="2546" dirty="0">
                <a:solidFill>
                  <a:srgbClr val="FFFFFF"/>
                </a:solidFill>
                <a:latin typeface="Public Sans Bold"/>
              </a:rPr>
              <a:t>SOLICITAÇÃO  CLIENTE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57880" y="2782366"/>
            <a:ext cx="5292048" cy="112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1278" lvl="1" indent="-235639" algn="l">
              <a:lnSpc>
                <a:spcPts val="3359"/>
              </a:lnSpc>
              <a:buFont typeface="Arial"/>
              <a:buChar char="•"/>
            </a:pPr>
            <a:r>
              <a:rPr lang="en-US" sz="2182" spc="-168">
                <a:solidFill>
                  <a:srgbClr val="50545A"/>
                </a:solidFill>
                <a:latin typeface="Public Sans"/>
              </a:rPr>
              <a:t>Tentativa de retenção pelo parceiro  </a:t>
            </a:r>
          </a:p>
          <a:p>
            <a:pPr marL="471278" lvl="1" indent="-235639" algn="l">
              <a:lnSpc>
                <a:spcPts val="2640"/>
              </a:lnSpc>
              <a:buFont typeface="Arial"/>
              <a:buChar char="•"/>
            </a:pPr>
            <a:r>
              <a:rPr lang="en-US" sz="2182" spc="-168">
                <a:solidFill>
                  <a:srgbClr val="50545A"/>
                </a:solidFill>
                <a:latin typeface="Public Sans"/>
              </a:rPr>
              <a:t>Não ocorrendo a retenção, encaminhar o cliente para a central  de atendimento.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07505" y="4932647"/>
            <a:ext cx="6121990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5"/>
              </a:lnSpc>
            </a:pPr>
            <a:r>
              <a:rPr lang="en-US" sz="3146" spc="-78">
                <a:solidFill>
                  <a:srgbClr val="FFFFFF"/>
                </a:solidFill>
                <a:latin typeface="Public Sans Bold"/>
              </a:rPr>
              <a:t>INADIMPLÊNCIA</a:t>
            </a:r>
          </a:p>
          <a:p>
            <a:pPr algn="ctr">
              <a:lnSpc>
                <a:spcPts val="3339"/>
              </a:lnSpc>
            </a:pPr>
            <a:r>
              <a:rPr lang="en-US" sz="2782" spc="-65">
                <a:solidFill>
                  <a:srgbClr val="50545A"/>
                </a:solidFill>
                <a:latin typeface="Public Sans Bold Italics"/>
              </a:rPr>
              <a:t>Ocorre cancelamento automático em 3 meses.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7505" y="6480500"/>
            <a:ext cx="6358784" cy="191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</a:pPr>
            <a:r>
              <a:rPr lang="en-US" sz="2282" spc="-52">
                <a:solidFill>
                  <a:srgbClr val="404040"/>
                </a:solidFill>
                <a:latin typeface="Public Sans Bold"/>
              </a:rPr>
              <a:t>Opções</a:t>
            </a:r>
          </a:p>
          <a:p>
            <a:pPr marL="492867" lvl="1" indent="-246434" algn="l">
              <a:lnSpc>
                <a:spcPts val="3517"/>
              </a:lnSpc>
              <a:buFont typeface="Arial"/>
              <a:buChar char="•"/>
            </a:pPr>
            <a:r>
              <a:rPr lang="en-US" sz="2282" spc="-184">
                <a:solidFill>
                  <a:srgbClr val="404040"/>
                </a:solidFill>
                <a:latin typeface="Public Sans"/>
              </a:rPr>
              <a:t>Diluição das parcelas em atraso nas vincendas.  </a:t>
            </a:r>
          </a:p>
          <a:p>
            <a:pPr marL="492867" lvl="1" indent="-246434" algn="l">
              <a:lnSpc>
                <a:spcPts val="3519"/>
              </a:lnSpc>
              <a:buFont typeface="Arial"/>
              <a:buChar char="•"/>
            </a:pPr>
            <a:r>
              <a:rPr lang="en-US" sz="2282" spc="-185">
                <a:solidFill>
                  <a:srgbClr val="404040"/>
                </a:solidFill>
                <a:latin typeface="Public Sans"/>
              </a:rPr>
              <a:t>Transferência de cota para outra pessoa.</a:t>
            </a:r>
          </a:p>
          <a:p>
            <a:pPr marL="492867" lvl="1" indent="-246434" algn="l">
              <a:lnSpc>
                <a:spcPts val="2761"/>
              </a:lnSpc>
              <a:buFont typeface="Arial"/>
              <a:buChar char="•"/>
            </a:pPr>
            <a:r>
              <a:rPr lang="en-US" sz="2282" spc="-176">
                <a:solidFill>
                  <a:srgbClr val="404040"/>
                </a:solidFill>
                <a:latin typeface="Public Sans"/>
              </a:rPr>
              <a:t>Redução do valor do crédito e  consequentemente da parcela, quando possível.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08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43454" y="758356"/>
            <a:ext cx="12642779" cy="147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9"/>
              </a:lnSpc>
            </a:pPr>
            <a:r>
              <a:rPr lang="en-US" sz="5002" spc="-100">
                <a:solidFill>
                  <a:srgbClr val="FFFFFF"/>
                </a:solidFill>
                <a:latin typeface="Public Sans Bold"/>
              </a:rPr>
              <a:t>DOCUMENTOS PARA CLIENTES SEM CADASTRO NO SISTEMA SANTANDER</a:t>
            </a:r>
          </a:p>
        </p:txBody>
      </p:sp>
      <p:sp>
        <p:nvSpPr>
          <p:cNvPr id="4" name="Freeform 4"/>
          <p:cNvSpPr/>
          <p:nvPr/>
        </p:nvSpPr>
        <p:spPr>
          <a:xfrm>
            <a:off x="1424876" y="3617656"/>
            <a:ext cx="15435499" cy="4382767"/>
          </a:xfrm>
          <a:custGeom>
            <a:avLst/>
            <a:gdLst/>
            <a:ahLst/>
            <a:cxnLst/>
            <a:rect l="l" t="t" r="r" b="b"/>
            <a:pathLst>
              <a:path w="15435499" h="4382767">
                <a:moveTo>
                  <a:pt x="0" y="0"/>
                </a:moveTo>
                <a:lnTo>
                  <a:pt x="15435499" y="0"/>
                </a:lnTo>
                <a:lnTo>
                  <a:pt x="15435499" y="4382767"/>
                </a:lnTo>
                <a:lnTo>
                  <a:pt x="0" y="4382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953619"/>
            <a:ext cx="704029" cy="1197831"/>
            <a:chOff x="0" y="0"/>
            <a:chExt cx="938705" cy="1597108"/>
          </a:xfrm>
          <a:solidFill>
            <a:schemeClr val="accent2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938276" cy="1596517"/>
            </a:xfrm>
            <a:custGeom>
              <a:avLst/>
              <a:gdLst/>
              <a:ahLst/>
              <a:cxnLst/>
              <a:rect l="l" t="t" r="r" b="b"/>
              <a:pathLst>
                <a:path w="938276" h="1596517">
                  <a:moveTo>
                    <a:pt x="938276" y="0"/>
                  </a:moveTo>
                  <a:lnTo>
                    <a:pt x="0" y="0"/>
                  </a:lnTo>
                  <a:lnTo>
                    <a:pt x="0" y="1596517"/>
                  </a:lnTo>
                  <a:lnTo>
                    <a:pt x="938276" y="1596517"/>
                  </a:lnTo>
                  <a:lnTo>
                    <a:pt x="938276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CF55BC7-0362-39C7-772C-F86209352B09}"/>
              </a:ext>
            </a:extLst>
          </p:cNvPr>
          <p:cNvSpPr/>
          <p:nvPr/>
        </p:nvSpPr>
        <p:spPr>
          <a:xfrm>
            <a:off x="1424876" y="3617656"/>
            <a:ext cx="7109524" cy="6241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44DB70F-EBE1-46E7-D2B6-201F30AAB04A}"/>
              </a:ext>
            </a:extLst>
          </p:cNvPr>
          <p:cNvSpPr/>
          <p:nvPr/>
        </p:nvSpPr>
        <p:spPr>
          <a:xfrm>
            <a:off x="9750851" y="3617656"/>
            <a:ext cx="7109524" cy="6241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733952" y="3815444"/>
            <a:ext cx="5704562" cy="3987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2546" spc="-72" dirty="0">
                <a:solidFill>
                  <a:srgbClr val="FFFFFF"/>
                </a:solidFill>
                <a:latin typeface="Public Sans Bold"/>
              </a:rPr>
              <a:t>PESSOA JURÍDICA</a:t>
            </a:r>
          </a:p>
          <a:p>
            <a:pPr marL="549824" lvl="1" indent="-274912">
              <a:lnSpc>
                <a:spcPts val="4163"/>
              </a:lnSpc>
              <a:buFont typeface="Arial"/>
              <a:buChar char="•"/>
            </a:pP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Ficha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PJ </a:t>
            </a:r>
          </a:p>
          <a:p>
            <a:pPr marL="549824" lvl="1" indent="-274912">
              <a:lnSpc>
                <a:spcPts val="4163"/>
              </a:lnSpc>
              <a:buFont typeface="Arial"/>
              <a:buChar char="•"/>
            </a:pP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Cartao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CNPJ</a:t>
            </a:r>
          </a:p>
          <a:p>
            <a:pPr marL="549824" lvl="1" indent="-274912">
              <a:lnSpc>
                <a:spcPts val="4163"/>
              </a:lnSpc>
              <a:buFont typeface="Arial"/>
              <a:buChar char="•"/>
            </a:pP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Copia </a:t>
            </a: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contrato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social ultima </a:t>
            </a: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atualizaçao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,</a:t>
            </a:r>
          </a:p>
          <a:p>
            <a:pPr marL="549824" lvl="1" indent="-274912">
              <a:lnSpc>
                <a:spcPts val="4163"/>
              </a:lnSpc>
              <a:buFont typeface="Arial"/>
              <a:buChar char="•"/>
            </a:pP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Faturamento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dos </a:t>
            </a: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ultimos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12 meses</a:t>
            </a:r>
          </a:p>
          <a:p>
            <a:pPr marL="549824" lvl="1" indent="-274912">
              <a:lnSpc>
                <a:spcPts val="4163"/>
              </a:lnSpc>
              <a:buFont typeface="Arial"/>
              <a:buChar char="•"/>
            </a:pP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Comprovante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de </a:t>
            </a:r>
            <a:r>
              <a:rPr lang="en-US" sz="2546" spc="-170" dirty="0" err="1">
                <a:solidFill>
                  <a:srgbClr val="50545A"/>
                </a:solidFill>
                <a:latin typeface="Public Sans"/>
              </a:rPr>
              <a:t>endereço</a:t>
            </a:r>
            <a:r>
              <a:rPr lang="en-US" sz="2546" spc="-170" dirty="0">
                <a:solidFill>
                  <a:srgbClr val="50545A"/>
                </a:solidFill>
                <a:latin typeface="Public Sans"/>
              </a:rPr>
              <a:t> </a:t>
            </a:r>
          </a:p>
          <a:p>
            <a:pPr marL="549824" lvl="1" indent="-274912" algn="l">
              <a:lnSpc>
                <a:spcPts val="4165"/>
              </a:lnSpc>
              <a:buFont typeface="Arial"/>
              <a:buChar char="•"/>
            </a:pPr>
            <a:r>
              <a:rPr lang="en-US" sz="2546" spc="-172" dirty="0" err="1">
                <a:solidFill>
                  <a:srgbClr val="50545A"/>
                </a:solidFill>
                <a:latin typeface="Public Sans"/>
              </a:rPr>
              <a:t>Documentos</a:t>
            </a:r>
            <a:r>
              <a:rPr lang="en-US" sz="2546" spc="-172" dirty="0">
                <a:solidFill>
                  <a:srgbClr val="50545A"/>
                </a:solidFill>
                <a:latin typeface="Public Sans"/>
              </a:rPr>
              <a:t> dos </a:t>
            </a:r>
            <a:r>
              <a:rPr lang="en-US" sz="2546" spc="-172" dirty="0" err="1">
                <a:solidFill>
                  <a:srgbClr val="50545A"/>
                </a:solidFill>
                <a:latin typeface="Public Sans"/>
              </a:rPr>
              <a:t>socios</a:t>
            </a:r>
            <a:endParaRPr lang="en-US" sz="2546" spc="-172" dirty="0">
              <a:solidFill>
                <a:srgbClr val="50545A"/>
              </a:solidFill>
              <a:latin typeface="Public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57910" y="3794207"/>
            <a:ext cx="5389661" cy="269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</a:pPr>
            <a:r>
              <a:rPr lang="en-US" sz="2546" dirty="0">
                <a:solidFill>
                  <a:srgbClr val="FFFFFF"/>
                </a:solidFill>
                <a:latin typeface="Public Sans Bold"/>
              </a:rPr>
              <a:t>PESSOA FÍSICA</a:t>
            </a:r>
          </a:p>
          <a:p>
            <a:pPr marL="549824" lvl="1" indent="-274912" algn="ctr">
              <a:lnSpc>
                <a:spcPts val="3055"/>
              </a:lnSpc>
              <a:buFont typeface="Arial"/>
              <a:buChar char="•"/>
            </a:pPr>
            <a:endParaRPr lang="en-US" sz="2546" dirty="0">
              <a:solidFill>
                <a:srgbClr val="FFFFFF"/>
              </a:solidFill>
              <a:latin typeface="Public Sans Bold"/>
            </a:endParaRPr>
          </a:p>
          <a:p>
            <a:pPr marL="549824" lvl="1" indent="-274912" algn="l">
              <a:lnSpc>
                <a:spcPts val="3908"/>
              </a:lnSpc>
              <a:buFont typeface="Arial"/>
              <a:buChar char="•"/>
            </a:pP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Ficha</a:t>
            </a:r>
            <a:r>
              <a:rPr lang="en-US" sz="2546" dirty="0">
                <a:solidFill>
                  <a:srgbClr val="50545A"/>
                </a:solidFill>
                <a:latin typeface="Public Sans"/>
              </a:rPr>
              <a:t> cadastral PF</a:t>
            </a:r>
          </a:p>
          <a:p>
            <a:pPr marL="549824" lvl="1" indent="-274912" algn="l">
              <a:lnSpc>
                <a:spcPts val="3906"/>
              </a:lnSpc>
              <a:buFont typeface="Arial"/>
              <a:buChar char="•"/>
            </a:pP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Comprovante</a:t>
            </a:r>
            <a:r>
              <a:rPr lang="en-US" sz="2546" dirty="0">
                <a:solidFill>
                  <a:srgbClr val="50545A"/>
                </a:solidFill>
                <a:latin typeface="Public Sans"/>
              </a:rPr>
              <a:t> de Renda</a:t>
            </a:r>
          </a:p>
          <a:p>
            <a:pPr marL="549824" lvl="1" indent="-274912" algn="l">
              <a:lnSpc>
                <a:spcPts val="3906"/>
              </a:lnSpc>
              <a:buFont typeface="Arial"/>
              <a:buChar char="•"/>
            </a:pP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Comprovante</a:t>
            </a:r>
            <a:r>
              <a:rPr lang="en-US" sz="2546" dirty="0">
                <a:solidFill>
                  <a:srgbClr val="50545A"/>
                </a:solidFill>
                <a:latin typeface="Public Sans"/>
              </a:rPr>
              <a:t> de </a:t>
            </a: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Endereço</a:t>
            </a:r>
            <a:endParaRPr lang="en-US" sz="2546" dirty="0">
              <a:solidFill>
                <a:srgbClr val="50545A"/>
              </a:solidFill>
              <a:latin typeface="Public Sans"/>
            </a:endParaRPr>
          </a:p>
          <a:p>
            <a:pPr marL="549824" lvl="1" indent="-274912" algn="l">
              <a:lnSpc>
                <a:spcPts val="3908"/>
              </a:lnSpc>
              <a:buFont typeface="Arial"/>
              <a:buChar char="•"/>
            </a:pP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Documento</a:t>
            </a:r>
            <a:r>
              <a:rPr lang="en-US" sz="2546" dirty="0">
                <a:solidFill>
                  <a:srgbClr val="50545A"/>
                </a:solidFill>
                <a:latin typeface="Public Sans"/>
              </a:rPr>
              <a:t> </a:t>
            </a: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oficial</a:t>
            </a:r>
            <a:r>
              <a:rPr lang="en-US" sz="2546" dirty="0">
                <a:solidFill>
                  <a:srgbClr val="50545A"/>
                </a:solidFill>
                <a:latin typeface="Public Sans"/>
              </a:rPr>
              <a:t> com </a:t>
            </a:r>
            <a:r>
              <a:rPr lang="en-US" sz="2546" dirty="0" err="1">
                <a:solidFill>
                  <a:srgbClr val="50545A"/>
                </a:solidFill>
                <a:latin typeface="Public Sans"/>
              </a:rPr>
              <a:t>foto</a:t>
            </a:r>
            <a:endParaRPr lang="en-US" sz="2546" dirty="0">
              <a:solidFill>
                <a:srgbClr val="50545A"/>
              </a:solidFill>
              <a:latin typeface="Public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992148"/>
            <a:ext cx="18288000" cy="7612380"/>
          </a:xfrm>
          <a:custGeom>
            <a:avLst/>
            <a:gdLst/>
            <a:ahLst/>
            <a:cxnLst/>
            <a:rect l="l" t="t" r="r" b="b"/>
            <a:pathLst>
              <a:path w="18288000" h="7612380">
                <a:moveTo>
                  <a:pt x="0" y="0"/>
                </a:moveTo>
                <a:lnTo>
                  <a:pt x="18288000" y="0"/>
                </a:lnTo>
                <a:lnTo>
                  <a:pt x="18288000" y="7612380"/>
                </a:lnTo>
                <a:lnTo>
                  <a:pt x="0" y="7612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943731" y="738276"/>
            <a:ext cx="6891859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spc="-318">
                <a:solidFill>
                  <a:srgbClr val="1E086E"/>
                </a:solidFill>
                <a:latin typeface="Public Sans Bold"/>
              </a:rPr>
              <a:t>Operações estruturadas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3924300"/>
            <a:ext cx="14833104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7"/>
              </a:lnSpc>
            </a:pPr>
            <a:r>
              <a:rPr lang="en-US" sz="15099" spc="1585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Public Sans Bold"/>
              </a:rPr>
              <a:t>OBRIGADA!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51426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Roboto Bold"/>
              </a:rPr>
              <a:t>PRODUTOS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59746" y="3727659"/>
            <a:ext cx="2938964" cy="3599142"/>
            <a:chOff x="0" y="0"/>
            <a:chExt cx="1390252" cy="17025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252" cy="1702544"/>
            </a:xfrm>
            <a:custGeom>
              <a:avLst/>
              <a:gdLst/>
              <a:ahLst/>
              <a:cxnLst/>
              <a:rect l="l" t="t" r="r" b="b"/>
              <a:pathLst>
                <a:path w="1390252" h="1702544">
                  <a:moveTo>
                    <a:pt x="134346" y="0"/>
                  </a:moveTo>
                  <a:lnTo>
                    <a:pt x="1255906" y="0"/>
                  </a:lnTo>
                  <a:cubicBezTo>
                    <a:pt x="1330104" y="0"/>
                    <a:pt x="1390252" y="60149"/>
                    <a:pt x="1390252" y="134346"/>
                  </a:cubicBezTo>
                  <a:lnTo>
                    <a:pt x="1390252" y="1568198"/>
                  </a:lnTo>
                  <a:cubicBezTo>
                    <a:pt x="1390252" y="1603829"/>
                    <a:pt x="1376098" y="1638000"/>
                    <a:pt x="1350903" y="1663195"/>
                  </a:cubicBezTo>
                  <a:cubicBezTo>
                    <a:pt x="1325709" y="1688390"/>
                    <a:pt x="1291537" y="1702544"/>
                    <a:pt x="1255906" y="1702544"/>
                  </a:cubicBezTo>
                  <a:lnTo>
                    <a:pt x="134346" y="1702544"/>
                  </a:lnTo>
                  <a:cubicBezTo>
                    <a:pt x="98715" y="1702544"/>
                    <a:pt x="64544" y="1688390"/>
                    <a:pt x="39349" y="1663195"/>
                  </a:cubicBezTo>
                  <a:cubicBezTo>
                    <a:pt x="14154" y="1638000"/>
                    <a:pt x="0" y="1603829"/>
                    <a:pt x="0" y="1568198"/>
                  </a:cubicBezTo>
                  <a:lnTo>
                    <a:pt x="0" y="134346"/>
                  </a:lnTo>
                  <a:cubicBezTo>
                    <a:pt x="0" y="98715"/>
                    <a:pt x="14154" y="64544"/>
                    <a:pt x="39349" y="39349"/>
                  </a:cubicBezTo>
                  <a:cubicBezTo>
                    <a:pt x="64544" y="14154"/>
                    <a:pt x="98715" y="0"/>
                    <a:pt x="1343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390252" cy="175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63157" y="3863446"/>
            <a:ext cx="2740164" cy="33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5"/>
              </a:lnSpc>
              <a:spcBef>
                <a:spcPct val="0"/>
              </a:spcBef>
            </a:pPr>
            <a:r>
              <a:rPr lang="en-US" sz="2027">
                <a:solidFill>
                  <a:srgbClr val="18072B"/>
                </a:solidFill>
                <a:latin typeface="Aileron Bold"/>
              </a:rPr>
              <a:t>MOTO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1163" y="4625582"/>
            <a:ext cx="2383273" cy="175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3786" lvl="1" indent="-151893" algn="just">
              <a:lnSpc>
                <a:spcPts val="1969"/>
              </a:lnSpc>
              <a:buFont typeface="Arial"/>
              <a:buChar char="•"/>
            </a:pPr>
            <a:r>
              <a:rPr lang="en-US" sz="1407">
                <a:solidFill>
                  <a:srgbClr val="18072B"/>
                </a:solidFill>
                <a:latin typeface="Kollektif"/>
              </a:rPr>
              <a:t>Motos a partir de 99 cc</a:t>
            </a:r>
          </a:p>
          <a:p>
            <a:pPr marL="303786" lvl="1" indent="-151893" algn="just">
              <a:lnSpc>
                <a:spcPts val="1969"/>
              </a:lnSpc>
              <a:buFont typeface="Arial"/>
              <a:buChar char="•"/>
            </a:pPr>
            <a:r>
              <a:rPr lang="en-US" sz="1407">
                <a:solidFill>
                  <a:srgbClr val="18072B"/>
                </a:solidFill>
                <a:latin typeface="Kollektif"/>
              </a:rPr>
              <a:t>Sem lance embutido</a:t>
            </a:r>
          </a:p>
          <a:p>
            <a:pPr marL="303786" lvl="1" indent="-151893" algn="just">
              <a:lnSpc>
                <a:spcPts val="1969"/>
              </a:lnSpc>
              <a:buFont typeface="Arial"/>
              <a:buChar char="•"/>
            </a:pPr>
            <a:r>
              <a:rPr lang="en-US" sz="1407">
                <a:solidFill>
                  <a:srgbClr val="18072B"/>
                </a:solidFill>
                <a:latin typeface="Kollektif"/>
              </a:rPr>
              <a:t>Lance próprio de no  mínimo de 25%</a:t>
            </a:r>
          </a:p>
          <a:p>
            <a:pPr algn="just">
              <a:lnSpc>
                <a:spcPts val="1969"/>
              </a:lnSpc>
            </a:pPr>
            <a:endParaRPr lang="en-US" sz="1407">
              <a:solidFill>
                <a:srgbClr val="18072B"/>
              </a:solidFill>
              <a:latin typeface="Kollektif"/>
            </a:endParaRPr>
          </a:p>
          <a:p>
            <a:pPr marL="303786" lvl="1" indent="-151893" algn="just">
              <a:lnSpc>
                <a:spcPts val="1969"/>
              </a:lnSpc>
              <a:buFont typeface="Arial"/>
              <a:buChar char="•"/>
            </a:pPr>
            <a:r>
              <a:rPr lang="en-US" sz="1407">
                <a:solidFill>
                  <a:srgbClr val="18072B"/>
                </a:solidFill>
                <a:latin typeface="Kollektif Bold"/>
              </a:rPr>
              <a:t>Reajuste: </a:t>
            </a:r>
            <a:r>
              <a:rPr lang="en-US" sz="1407">
                <a:solidFill>
                  <a:srgbClr val="18072B"/>
                </a:solidFill>
                <a:latin typeface="Kollektif"/>
              </a:rPr>
              <a:t>anual IPCA</a:t>
            </a:r>
          </a:p>
          <a:p>
            <a:pPr algn="just">
              <a:lnSpc>
                <a:spcPts val="1969"/>
              </a:lnSpc>
            </a:pPr>
            <a:endParaRPr lang="en-US" sz="1407">
              <a:solidFill>
                <a:srgbClr val="18072B"/>
              </a:solidFill>
              <a:latin typeface="Kollektif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91163" y="4315998"/>
            <a:ext cx="2477587" cy="58561"/>
          </a:xfrm>
          <a:custGeom>
            <a:avLst/>
            <a:gdLst/>
            <a:ahLst/>
            <a:cxnLst/>
            <a:rect l="l" t="t" r="r" b="b"/>
            <a:pathLst>
              <a:path w="2477587" h="58561">
                <a:moveTo>
                  <a:pt x="0" y="0"/>
                </a:moveTo>
                <a:lnTo>
                  <a:pt x="2477587" y="0"/>
                </a:lnTo>
                <a:lnTo>
                  <a:pt x="2477587" y="58562"/>
                </a:lnTo>
                <a:lnTo>
                  <a:pt x="0" y="5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4353840" y="3727659"/>
            <a:ext cx="2938964" cy="3599142"/>
            <a:chOff x="0" y="0"/>
            <a:chExt cx="1390252" cy="17025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0252" cy="1702544"/>
            </a:xfrm>
            <a:custGeom>
              <a:avLst/>
              <a:gdLst/>
              <a:ahLst/>
              <a:cxnLst/>
              <a:rect l="l" t="t" r="r" b="b"/>
              <a:pathLst>
                <a:path w="1390252" h="1702544">
                  <a:moveTo>
                    <a:pt x="134346" y="0"/>
                  </a:moveTo>
                  <a:lnTo>
                    <a:pt x="1255906" y="0"/>
                  </a:lnTo>
                  <a:cubicBezTo>
                    <a:pt x="1330104" y="0"/>
                    <a:pt x="1390252" y="60149"/>
                    <a:pt x="1390252" y="134346"/>
                  </a:cubicBezTo>
                  <a:lnTo>
                    <a:pt x="1390252" y="1568198"/>
                  </a:lnTo>
                  <a:cubicBezTo>
                    <a:pt x="1390252" y="1603829"/>
                    <a:pt x="1376098" y="1638000"/>
                    <a:pt x="1350903" y="1663195"/>
                  </a:cubicBezTo>
                  <a:cubicBezTo>
                    <a:pt x="1325709" y="1688390"/>
                    <a:pt x="1291537" y="1702544"/>
                    <a:pt x="1255906" y="1702544"/>
                  </a:cubicBezTo>
                  <a:lnTo>
                    <a:pt x="134346" y="1702544"/>
                  </a:lnTo>
                  <a:cubicBezTo>
                    <a:pt x="98715" y="1702544"/>
                    <a:pt x="64544" y="1688390"/>
                    <a:pt x="39349" y="1663195"/>
                  </a:cubicBezTo>
                  <a:cubicBezTo>
                    <a:pt x="14154" y="1638000"/>
                    <a:pt x="0" y="1603829"/>
                    <a:pt x="0" y="1568198"/>
                  </a:cubicBezTo>
                  <a:lnTo>
                    <a:pt x="0" y="134346"/>
                  </a:lnTo>
                  <a:cubicBezTo>
                    <a:pt x="0" y="98715"/>
                    <a:pt x="14154" y="64544"/>
                    <a:pt x="39349" y="39349"/>
                  </a:cubicBezTo>
                  <a:cubicBezTo>
                    <a:pt x="64544" y="14154"/>
                    <a:pt x="98715" y="0"/>
                    <a:pt x="1343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390252" cy="175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57251" y="3863446"/>
            <a:ext cx="2740164" cy="33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5"/>
              </a:lnSpc>
              <a:spcBef>
                <a:spcPct val="0"/>
              </a:spcBef>
            </a:pPr>
            <a:r>
              <a:rPr lang="en-US" sz="2027">
                <a:solidFill>
                  <a:srgbClr val="18072B"/>
                </a:solidFill>
                <a:latin typeface="Aileron Bold"/>
              </a:rPr>
              <a:t>IMOBILIÁRIO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9571" y="4625582"/>
            <a:ext cx="2288960" cy="240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Imóveis em geral e imóvel RURAL terrenos, reforma ou construção, salas comerciais, quitar crédito imobiliário entre outros.</a:t>
            </a:r>
          </a:p>
          <a:p>
            <a:pPr>
              <a:lnSpc>
                <a:spcPts val="1891"/>
              </a:lnSpc>
            </a:pPr>
            <a:endParaRPr lang="en-US" sz="1351">
              <a:solidFill>
                <a:srgbClr val="18072B"/>
              </a:solidFill>
              <a:latin typeface="Kollektif"/>
            </a:endParaRPr>
          </a:p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 Bold"/>
              </a:rPr>
              <a:t>Reajuste: </a:t>
            </a:r>
            <a:r>
              <a:rPr lang="en-US" sz="1351">
                <a:solidFill>
                  <a:srgbClr val="18072B"/>
                </a:solidFill>
                <a:latin typeface="Kollektif"/>
              </a:rPr>
              <a:t>anual (aniversário do grupo) pelo INCC/IPCA</a:t>
            </a:r>
          </a:p>
          <a:p>
            <a:pPr>
              <a:lnSpc>
                <a:spcPts val="1891"/>
              </a:lnSpc>
            </a:pPr>
            <a:endParaRPr lang="en-US" sz="1351">
              <a:solidFill>
                <a:srgbClr val="18072B"/>
              </a:solidFill>
              <a:latin typeface="Kollektif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85257" y="4315998"/>
            <a:ext cx="2477587" cy="58561"/>
          </a:xfrm>
          <a:custGeom>
            <a:avLst/>
            <a:gdLst/>
            <a:ahLst/>
            <a:cxnLst/>
            <a:rect l="l" t="t" r="r" b="b"/>
            <a:pathLst>
              <a:path w="2477587" h="58561">
                <a:moveTo>
                  <a:pt x="0" y="0"/>
                </a:moveTo>
                <a:lnTo>
                  <a:pt x="2477587" y="0"/>
                </a:lnTo>
                <a:lnTo>
                  <a:pt x="2477587" y="58562"/>
                </a:lnTo>
                <a:lnTo>
                  <a:pt x="0" y="5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7647934" y="3727659"/>
            <a:ext cx="2938964" cy="3599142"/>
            <a:chOff x="0" y="0"/>
            <a:chExt cx="1390252" cy="17025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90252" cy="1702544"/>
            </a:xfrm>
            <a:custGeom>
              <a:avLst/>
              <a:gdLst/>
              <a:ahLst/>
              <a:cxnLst/>
              <a:rect l="l" t="t" r="r" b="b"/>
              <a:pathLst>
                <a:path w="1390252" h="1702544">
                  <a:moveTo>
                    <a:pt x="134346" y="0"/>
                  </a:moveTo>
                  <a:lnTo>
                    <a:pt x="1255906" y="0"/>
                  </a:lnTo>
                  <a:cubicBezTo>
                    <a:pt x="1330104" y="0"/>
                    <a:pt x="1390252" y="60149"/>
                    <a:pt x="1390252" y="134346"/>
                  </a:cubicBezTo>
                  <a:lnTo>
                    <a:pt x="1390252" y="1568198"/>
                  </a:lnTo>
                  <a:cubicBezTo>
                    <a:pt x="1390252" y="1603829"/>
                    <a:pt x="1376098" y="1638000"/>
                    <a:pt x="1350903" y="1663195"/>
                  </a:cubicBezTo>
                  <a:cubicBezTo>
                    <a:pt x="1325709" y="1688390"/>
                    <a:pt x="1291537" y="1702544"/>
                    <a:pt x="1255906" y="1702544"/>
                  </a:cubicBezTo>
                  <a:lnTo>
                    <a:pt x="134346" y="1702544"/>
                  </a:lnTo>
                  <a:cubicBezTo>
                    <a:pt x="98715" y="1702544"/>
                    <a:pt x="64544" y="1688390"/>
                    <a:pt x="39349" y="1663195"/>
                  </a:cubicBezTo>
                  <a:cubicBezTo>
                    <a:pt x="14154" y="1638000"/>
                    <a:pt x="0" y="1603829"/>
                    <a:pt x="0" y="1568198"/>
                  </a:cubicBezTo>
                  <a:lnTo>
                    <a:pt x="0" y="134346"/>
                  </a:lnTo>
                  <a:cubicBezTo>
                    <a:pt x="0" y="98715"/>
                    <a:pt x="14154" y="64544"/>
                    <a:pt x="39349" y="39349"/>
                  </a:cubicBezTo>
                  <a:cubicBezTo>
                    <a:pt x="64544" y="14154"/>
                    <a:pt x="98715" y="0"/>
                    <a:pt x="1343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390252" cy="175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51345" y="3863446"/>
            <a:ext cx="2740164" cy="33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5"/>
              </a:lnSpc>
              <a:spcBef>
                <a:spcPct val="0"/>
              </a:spcBef>
            </a:pPr>
            <a:r>
              <a:rPr lang="en-US" sz="2027">
                <a:solidFill>
                  <a:srgbClr val="18072B"/>
                </a:solidFill>
                <a:latin typeface="Aileron Bold"/>
              </a:rPr>
              <a:t>VEÍCULOS PESADOS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73665" y="4625582"/>
            <a:ext cx="2288960" cy="168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 Caminhões, ônibus, máquinas agrícolas</a:t>
            </a:r>
          </a:p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Até 7anos</a:t>
            </a:r>
          </a:p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Embarcações novas</a:t>
            </a:r>
          </a:p>
          <a:p>
            <a:pPr>
              <a:lnSpc>
                <a:spcPts val="1891"/>
              </a:lnSpc>
            </a:pPr>
            <a:endParaRPr lang="en-US" sz="1351">
              <a:solidFill>
                <a:srgbClr val="18072B"/>
              </a:solidFill>
              <a:latin typeface="Kollektif"/>
            </a:endParaRPr>
          </a:p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 Bold"/>
              </a:rPr>
              <a:t>Reajuste:  </a:t>
            </a:r>
            <a:r>
              <a:rPr lang="en-US" sz="1351">
                <a:solidFill>
                  <a:srgbClr val="18072B"/>
                </a:solidFill>
                <a:latin typeface="Kollektif"/>
              </a:rPr>
              <a:t>atualização pelo fabricante e IPCA</a:t>
            </a:r>
          </a:p>
        </p:txBody>
      </p:sp>
      <p:sp>
        <p:nvSpPr>
          <p:cNvPr id="22" name="Freeform 22"/>
          <p:cNvSpPr/>
          <p:nvPr/>
        </p:nvSpPr>
        <p:spPr>
          <a:xfrm>
            <a:off x="7879351" y="4315998"/>
            <a:ext cx="2477587" cy="58561"/>
          </a:xfrm>
          <a:custGeom>
            <a:avLst/>
            <a:gdLst/>
            <a:ahLst/>
            <a:cxnLst/>
            <a:rect l="l" t="t" r="r" b="b"/>
            <a:pathLst>
              <a:path w="2477587" h="58561">
                <a:moveTo>
                  <a:pt x="0" y="0"/>
                </a:moveTo>
                <a:lnTo>
                  <a:pt x="2477587" y="0"/>
                </a:lnTo>
                <a:lnTo>
                  <a:pt x="2477587" y="58562"/>
                </a:lnTo>
                <a:lnTo>
                  <a:pt x="0" y="5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10937953" y="3727659"/>
            <a:ext cx="2938964" cy="3599142"/>
            <a:chOff x="0" y="0"/>
            <a:chExt cx="1390252" cy="170254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90252" cy="1702544"/>
            </a:xfrm>
            <a:custGeom>
              <a:avLst/>
              <a:gdLst/>
              <a:ahLst/>
              <a:cxnLst/>
              <a:rect l="l" t="t" r="r" b="b"/>
              <a:pathLst>
                <a:path w="1390252" h="1702544">
                  <a:moveTo>
                    <a:pt x="134346" y="0"/>
                  </a:moveTo>
                  <a:lnTo>
                    <a:pt x="1255906" y="0"/>
                  </a:lnTo>
                  <a:cubicBezTo>
                    <a:pt x="1330104" y="0"/>
                    <a:pt x="1390252" y="60149"/>
                    <a:pt x="1390252" y="134346"/>
                  </a:cubicBezTo>
                  <a:lnTo>
                    <a:pt x="1390252" y="1568198"/>
                  </a:lnTo>
                  <a:cubicBezTo>
                    <a:pt x="1390252" y="1603829"/>
                    <a:pt x="1376098" y="1638000"/>
                    <a:pt x="1350903" y="1663195"/>
                  </a:cubicBezTo>
                  <a:cubicBezTo>
                    <a:pt x="1325709" y="1688390"/>
                    <a:pt x="1291537" y="1702544"/>
                    <a:pt x="1255906" y="1702544"/>
                  </a:cubicBezTo>
                  <a:lnTo>
                    <a:pt x="134346" y="1702544"/>
                  </a:lnTo>
                  <a:cubicBezTo>
                    <a:pt x="98715" y="1702544"/>
                    <a:pt x="64544" y="1688390"/>
                    <a:pt x="39349" y="1663195"/>
                  </a:cubicBezTo>
                  <a:cubicBezTo>
                    <a:pt x="14154" y="1638000"/>
                    <a:pt x="0" y="1603829"/>
                    <a:pt x="0" y="1568198"/>
                  </a:cubicBezTo>
                  <a:lnTo>
                    <a:pt x="0" y="134346"/>
                  </a:lnTo>
                  <a:cubicBezTo>
                    <a:pt x="0" y="98715"/>
                    <a:pt x="14154" y="64544"/>
                    <a:pt x="39349" y="39349"/>
                  </a:cubicBezTo>
                  <a:cubicBezTo>
                    <a:pt x="64544" y="14154"/>
                    <a:pt x="98715" y="0"/>
                    <a:pt x="1343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390252" cy="175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041363" y="3863446"/>
            <a:ext cx="2740164" cy="33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5"/>
              </a:lnSpc>
              <a:spcBef>
                <a:spcPct val="0"/>
              </a:spcBef>
            </a:pPr>
            <a:r>
              <a:rPr lang="en-US" sz="2027">
                <a:solidFill>
                  <a:srgbClr val="18072B"/>
                </a:solidFill>
                <a:latin typeface="Aileron Bold"/>
              </a:rPr>
              <a:t>AUTO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63683" y="4625582"/>
            <a:ext cx="2288960" cy="145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765" lvl="1" indent="-145882" algn="just">
              <a:lnSpc>
                <a:spcPts val="1891"/>
              </a:lnSpc>
              <a:buFont typeface="Arial"/>
              <a:buChar char="•"/>
            </a:pPr>
            <a:r>
              <a:rPr lang="en-US" sz="1400" dirty="0">
                <a:solidFill>
                  <a:srgbClr val="18072B"/>
                </a:solidFill>
                <a:latin typeface="Kollektif"/>
              </a:rPr>
              <a:t>Carros: 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até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10 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anos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 </a:t>
            </a:r>
          </a:p>
          <a:p>
            <a:pPr marL="291765" lvl="1" indent="-145882" algn="just">
              <a:lnSpc>
                <a:spcPts val="1891"/>
              </a:lnSpc>
              <a:buFont typeface="Arial"/>
              <a:buChar char="•"/>
            </a:pPr>
            <a:r>
              <a:rPr lang="en-US" sz="1400" dirty="0">
                <a:solidFill>
                  <a:srgbClr val="18072B"/>
                </a:solidFill>
                <a:latin typeface="Kollektif"/>
              </a:rPr>
              <a:t>Motos: 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até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05 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anos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a 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partir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de 300cc</a:t>
            </a:r>
          </a:p>
          <a:p>
            <a:pPr algn="just">
              <a:lnSpc>
                <a:spcPts val="1891"/>
              </a:lnSpc>
            </a:pPr>
            <a:endParaRPr lang="en-US" sz="1400" dirty="0">
              <a:solidFill>
                <a:srgbClr val="18072B"/>
              </a:solidFill>
              <a:latin typeface="Kollektif"/>
            </a:endParaRPr>
          </a:p>
          <a:p>
            <a:pPr marL="291765" lvl="1" indent="-145882" algn="just">
              <a:lnSpc>
                <a:spcPts val="1891"/>
              </a:lnSpc>
              <a:buFont typeface="Arial"/>
              <a:buChar char="•"/>
            </a:pPr>
            <a:r>
              <a:rPr lang="en-US" sz="1400" dirty="0" err="1">
                <a:solidFill>
                  <a:srgbClr val="18072B"/>
                </a:solidFill>
                <a:latin typeface="Kollektif Bold"/>
              </a:rPr>
              <a:t>Reajuste: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atualizaçãopelo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</a:t>
            </a:r>
            <a:r>
              <a:rPr lang="en-US" sz="1400" dirty="0" err="1">
                <a:solidFill>
                  <a:srgbClr val="18072B"/>
                </a:solidFill>
                <a:latin typeface="Kollektif"/>
              </a:rPr>
              <a:t>fabricante</a:t>
            </a:r>
            <a:r>
              <a:rPr lang="en-US" sz="1400" dirty="0">
                <a:solidFill>
                  <a:srgbClr val="18072B"/>
                </a:solidFill>
                <a:latin typeface="Kollektif"/>
              </a:rPr>
              <a:t> e IPCA</a:t>
            </a:r>
          </a:p>
        </p:txBody>
      </p:sp>
      <p:sp>
        <p:nvSpPr>
          <p:cNvPr id="28" name="Freeform 28"/>
          <p:cNvSpPr/>
          <p:nvPr/>
        </p:nvSpPr>
        <p:spPr>
          <a:xfrm>
            <a:off x="11169369" y="4315998"/>
            <a:ext cx="2477587" cy="58561"/>
          </a:xfrm>
          <a:custGeom>
            <a:avLst/>
            <a:gdLst/>
            <a:ahLst/>
            <a:cxnLst/>
            <a:rect l="l" t="t" r="r" b="b"/>
            <a:pathLst>
              <a:path w="2477587" h="58561">
                <a:moveTo>
                  <a:pt x="0" y="0"/>
                </a:moveTo>
                <a:lnTo>
                  <a:pt x="2477587" y="0"/>
                </a:lnTo>
                <a:lnTo>
                  <a:pt x="2477587" y="58562"/>
                </a:lnTo>
                <a:lnTo>
                  <a:pt x="0" y="5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9" name="Group 29"/>
          <p:cNvGrpSpPr/>
          <p:nvPr/>
        </p:nvGrpSpPr>
        <p:grpSpPr>
          <a:xfrm>
            <a:off x="14232047" y="3727659"/>
            <a:ext cx="2938964" cy="3599142"/>
            <a:chOff x="0" y="0"/>
            <a:chExt cx="1390252" cy="17025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90252" cy="1702544"/>
            </a:xfrm>
            <a:custGeom>
              <a:avLst/>
              <a:gdLst/>
              <a:ahLst/>
              <a:cxnLst/>
              <a:rect l="l" t="t" r="r" b="b"/>
              <a:pathLst>
                <a:path w="1390252" h="1702544">
                  <a:moveTo>
                    <a:pt x="134346" y="0"/>
                  </a:moveTo>
                  <a:lnTo>
                    <a:pt x="1255906" y="0"/>
                  </a:lnTo>
                  <a:cubicBezTo>
                    <a:pt x="1330104" y="0"/>
                    <a:pt x="1390252" y="60149"/>
                    <a:pt x="1390252" y="134346"/>
                  </a:cubicBezTo>
                  <a:lnTo>
                    <a:pt x="1390252" y="1568198"/>
                  </a:lnTo>
                  <a:cubicBezTo>
                    <a:pt x="1390252" y="1603829"/>
                    <a:pt x="1376098" y="1638000"/>
                    <a:pt x="1350903" y="1663195"/>
                  </a:cubicBezTo>
                  <a:cubicBezTo>
                    <a:pt x="1325709" y="1688390"/>
                    <a:pt x="1291537" y="1702544"/>
                    <a:pt x="1255906" y="1702544"/>
                  </a:cubicBezTo>
                  <a:lnTo>
                    <a:pt x="134346" y="1702544"/>
                  </a:lnTo>
                  <a:cubicBezTo>
                    <a:pt x="98715" y="1702544"/>
                    <a:pt x="64544" y="1688390"/>
                    <a:pt x="39349" y="1663195"/>
                  </a:cubicBezTo>
                  <a:cubicBezTo>
                    <a:pt x="14154" y="1638000"/>
                    <a:pt x="0" y="1603829"/>
                    <a:pt x="0" y="1568198"/>
                  </a:cubicBezTo>
                  <a:lnTo>
                    <a:pt x="0" y="134346"/>
                  </a:lnTo>
                  <a:cubicBezTo>
                    <a:pt x="0" y="98715"/>
                    <a:pt x="14154" y="64544"/>
                    <a:pt x="39349" y="39349"/>
                  </a:cubicBezTo>
                  <a:cubicBezTo>
                    <a:pt x="64544" y="14154"/>
                    <a:pt x="98715" y="0"/>
                    <a:pt x="1343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390252" cy="175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4334116" y="3760957"/>
            <a:ext cx="2740164" cy="54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5"/>
              </a:lnSpc>
            </a:pPr>
            <a:r>
              <a:rPr lang="en-US" sz="1627">
                <a:solidFill>
                  <a:srgbClr val="18072B"/>
                </a:solidFill>
                <a:latin typeface="Aileron Bold"/>
              </a:rPr>
              <a:t>EQUIPAMENTOS </a:t>
            </a:r>
          </a:p>
          <a:p>
            <a:pPr marL="0" lvl="0" indent="0" algn="ctr">
              <a:lnSpc>
                <a:spcPts val="2115"/>
              </a:lnSpc>
              <a:spcBef>
                <a:spcPct val="0"/>
              </a:spcBef>
            </a:pPr>
            <a:r>
              <a:rPr lang="en-US" sz="1627">
                <a:solidFill>
                  <a:srgbClr val="18072B"/>
                </a:solidFill>
                <a:latin typeface="Aileron Bold"/>
              </a:rPr>
              <a:t>SUSTENTÁVEIS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557777" y="4625582"/>
            <a:ext cx="2288960" cy="240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Placas fotovoltaicas e demais equipamentos  sustentáveis (com cartas de veículos ou de pesados/agro)</a:t>
            </a:r>
          </a:p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Somente novos</a:t>
            </a:r>
          </a:p>
          <a:p>
            <a:pPr>
              <a:lnSpc>
                <a:spcPts val="1891"/>
              </a:lnSpc>
            </a:pPr>
            <a:endParaRPr lang="en-US" sz="1351">
              <a:solidFill>
                <a:srgbClr val="18072B"/>
              </a:solidFill>
              <a:latin typeface="Kollektif"/>
            </a:endParaRPr>
          </a:p>
          <a:p>
            <a:pPr marL="291765" lvl="1" indent="-145882">
              <a:lnSpc>
                <a:spcPts val="1891"/>
              </a:lnSpc>
              <a:buFont typeface="Arial"/>
              <a:buChar char="•"/>
            </a:pPr>
            <a:r>
              <a:rPr lang="en-US" sz="1351">
                <a:solidFill>
                  <a:srgbClr val="18072B"/>
                </a:solidFill>
                <a:latin typeface="Kollektif"/>
              </a:rPr>
              <a:t>Reajuste:  atualização pelo fabricante e IPCA</a:t>
            </a:r>
          </a:p>
          <a:p>
            <a:pPr>
              <a:lnSpc>
                <a:spcPts val="1891"/>
              </a:lnSpc>
            </a:pPr>
            <a:endParaRPr lang="en-US" sz="1351">
              <a:solidFill>
                <a:srgbClr val="18072B"/>
              </a:solidFill>
              <a:latin typeface="Kollektif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4463463" y="4315998"/>
            <a:ext cx="2477587" cy="58561"/>
          </a:xfrm>
          <a:custGeom>
            <a:avLst/>
            <a:gdLst/>
            <a:ahLst/>
            <a:cxnLst/>
            <a:rect l="l" t="t" r="r" b="b"/>
            <a:pathLst>
              <a:path w="2477587" h="58561">
                <a:moveTo>
                  <a:pt x="0" y="0"/>
                </a:moveTo>
                <a:lnTo>
                  <a:pt x="2477587" y="0"/>
                </a:lnTo>
                <a:lnTo>
                  <a:pt x="2477587" y="58562"/>
                </a:lnTo>
                <a:lnTo>
                  <a:pt x="0" y="5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2552700"/>
            <a:ext cx="17678400" cy="6324600"/>
          </a:xfrm>
          <a:custGeom>
            <a:avLst/>
            <a:gdLst/>
            <a:ahLst/>
            <a:cxnLst/>
            <a:rect l="l" t="t" r="r" b="b"/>
            <a:pathLst>
              <a:path w="18563008" h="10287000">
                <a:moveTo>
                  <a:pt x="0" y="0"/>
                </a:moveTo>
                <a:lnTo>
                  <a:pt x="18563008" y="0"/>
                </a:lnTo>
                <a:lnTo>
                  <a:pt x="185630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0" t="-40362" r="-3364" b="-2228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DEF24-F0A8-0090-49CA-313A62DC3CF3}"/>
              </a:ext>
            </a:extLst>
          </p:cNvPr>
          <p:cNvSpPr txBox="1"/>
          <p:nvPr/>
        </p:nvSpPr>
        <p:spPr>
          <a:xfrm>
            <a:off x="1028700" y="1104900"/>
            <a:ext cx="162306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Roboto Bold"/>
              </a:rPr>
              <a:t>PRATELEIRA DE OFERTAS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905237" y="4093864"/>
            <a:ext cx="6668694" cy="6314419"/>
          </a:xfrm>
          <a:custGeom>
            <a:avLst/>
            <a:gdLst/>
            <a:ahLst/>
            <a:cxnLst/>
            <a:rect l="l" t="t" r="r" b="b"/>
            <a:pathLst>
              <a:path w="6668694" h="6314419">
                <a:moveTo>
                  <a:pt x="0" y="0"/>
                </a:moveTo>
                <a:lnTo>
                  <a:pt x="6668693" y="0"/>
                </a:lnTo>
                <a:lnTo>
                  <a:pt x="6668693" y="6314419"/>
                </a:lnTo>
                <a:lnTo>
                  <a:pt x="0" y="6314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970172" y="1693778"/>
            <a:ext cx="13606935" cy="65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580" spc="2276">
                <a:solidFill>
                  <a:srgbClr val="FFFFFF"/>
                </a:solidFill>
                <a:latin typeface="Public Sans Bold"/>
              </a:rPr>
              <a:t>FORMAS 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0172" y="2465165"/>
            <a:ext cx="15317828" cy="160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68"/>
              </a:lnSpc>
            </a:pPr>
            <a:r>
              <a:rPr lang="en-US" sz="11244" spc="1203">
                <a:solidFill>
                  <a:srgbClr val="FFFFFF"/>
                </a:solidFill>
                <a:latin typeface="Public Sans Bold"/>
              </a:rPr>
              <a:t>CONTEMPLAÇÃO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83864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3038274" y="5671838"/>
            <a:ext cx="662445" cy="357501"/>
          </a:xfrm>
          <a:custGeom>
            <a:avLst/>
            <a:gdLst/>
            <a:ahLst/>
            <a:cxnLst/>
            <a:rect l="l" t="t" r="r" b="b"/>
            <a:pathLst>
              <a:path w="662445" h="357501">
                <a:moveTo>
                  <a:pt x="0" y="0"/>
                </a:moveTo>
                <a:lnTo>
                  <a:pt x="662446" y="0"/>
                </a:lnTo>
                <a:lnTo>
                  <a:pt x="662446" y="357501"/>
                </a:lnTo>
                <a:lnTo>
                  <a:pt x="0" y="3575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303715" y="5245043"/>
            <a:ext cx="293855" cy="194056"/>
          </a:xfrm>
          <a:custGeom>
            <a:avLst/>
            <a:gdLst/>
            <a:ahLst/>
            <a:cxnLst/>
            <a:rect l="l" t="t" r="r" b="b"/>
            <a:pathLst>
              <a:path w="293855" h="194056">
                <a:moveTo>
                  <a:pt x="0" y="0"/>
                </a:moveTo>
                <a:lnTo>
                  <a:pt x="293856" y="0"/>
                </a:lnTo>
                <a:lnTo>
                  <a:pt x="293856" y="194055"/>
                </a:lnTo>
                <a:lnTo>
                  <a:pt x="0" y="194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900515" y="2661332"/>
            <a:ext cx="1460961" cy="2422921"/>
          </a:xfrm>
          <a:custGeom>
            <a:avLst/>
            <a:gdLst/>
            <a:ahLst/>
            <a:cxnLst/>
            <a:rect l="l" t="t" r="r" b="b"/>
            <a:pathLst>
              <a:path w="1460961" h="2422921">
                <a:moveTo>
                  <a:pt x="0" y="0"/>
                </a:moveTo>
                <a:lnTo>
                  <a:pt x="1460961" y="0"/>
                </a:lnTo>
                <a:lnTo>
                  <a:pt x="1460961" y="2422921"/>
                </a:lnTo>
                <a:lnTo>
                  <a:pt x="0" y="2422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156730" y="2112386"/>
            <a:ext cx="3363051" cy="3171306"/>
          </a:xfrm>
          <a:custGeom>
            <a:avLst/>
            <a:gdLst/>
            <a:ahLst/>
            <a:cxnLst/>
            <a:rect l="l" t="t" r="r" b="b"/>
            <a:pathLst>
              <a:path w="3363051" h="3171306">
                <a:moveTo>
                  <a:pt x="0" y="0"/>
                </a:moveTo>
                <a:lnTo>
                  <a:pt x="3363051" y="0"/>
                </a:lnTo>
                <a:lnTo>
                  <a:pt x="3363051" y="3171306"/>
                </a:lnTo>
                <a:lnTo>
                  <a:pt x="0" y="3171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3700915" y="3007860"/>
            <a:ext cx="249500" cy="108117"/>
          </a:xfrm>
          <a:custGeom>
            <a:avLst/>
            <a:gdLst/>
            <a:ahLst/>
            <a:cxnLst/>
            <a:rect l="l" t="t" r="r" b="b"/>
            <a:pathLst>
              <a:path w="249500" h="108117">
                <a:moveTo>
                  <a:pt x="0" y="0"/>
                </a:moveTo>
                <a:lnTo>
                  <a:pt x="249500" y="0"/>
                </a:lnTo>
                <a:lnTo>
                  <a:pt x="249500" y="108116"/>
                </a:lnTo>
                <a:lnTo>
                  <a:pt x="0" y="108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986454" y="2736182"/>
            <a:ext cx="77622" cy="207917"/>
          </a:xfrm>
          <a:custGeom>
            <a:avLst/>
            <a:gdLst/>
            <a:ahLst/>
            <a:cxnLst/>
            <a:rect l="l" t="t" r="r" b="b"/>
            <a:pathLst>
              <a:path w="77622" h="207917">
                <a:moveTo>
                  <a:pt x="0" y="0"/>
                </a:moveTo>
                <a:lnTo>
                  <a:pt x="77622" y="0"/>
                </a:lnTo>
                <a:lnTo>
                  <a:pt x="77622" y="207917"/>
                </a:lnTo>
                <a:lnTo>
                  <a:pt x="0" y="2079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3542898" y="2805487"/>
            <a:ext cx="66532" cy="180194"/>
          </a:xfrm>
          <a:custGeom>
            <a:avLst/>
            <a:gdLst/>
            <a:ahLst/>
            <a:cxnLst/>
            <a:rect l="l" t="t" r="r" b="b"/>
            <a:pathLst>
              <a:path w="66532" h="180194">
                <a:moveTo>
                  <a:pt x="0" y="0"/>
                </a:moveTo>
                <a:lnTo>
                  <a:pt x="66533" y="0"/>
                </a:lnTo>
                <a:lnTo>
                  <a:pt x="66533" y="180195"/>
                </a:lnTo>
                <a:lnTo>
                  <a:pt x="0" y="18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717548" y="2736182"/>
            <a:ext cx="152471" cy="110889"/>
          </a:xfrm>
          <a:custGeom>
            <a:avLst/>
            <a:gdLst/>
            <a:ahLst/>
            <a:cxnLst/>
            <a:rect l="l" t="t" r="r" b="b"/>
            <a:pathLst>
              <a:path w="152471" h="110889">
                <a:moveTo>
                  <a:pt x="0" y="0"/>
                </a:moveTo>
                <a:lnTo>
                  <a:pt x="152472" y="0"/>
                </a:lnTo>
                <a:lnTo>
                  <a:pt x="152472" y="110889"/>
                </a:lnTo>
                <a:lnTo>
                  <a:pt x="0" y="110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2636382" y="3240726"/>
            <a:ext cx="2350844" cy="1774221"/>
          </a:xfrm>
          <a:custGeom>
            <a:avLst/>
            <a:gdLst/>
            <a:ahLst/>
            <a:cxnLst/>
            <a:rect l="l" t="t" r="r" b="b"/>
            <a:pathLst>
              <a:path w="2350844" h="1774221">
                <a:moveTo>
                  <a:pt x="0" y="0"/>
                </a:moveTo>
                <a:lnTo>
                  <a:pt x="2350844" y="0"/>
                </a:lnTo>
                <a:lnTo>
                  <a:pt x="2350844" y="1774221"/>
                </a:lnTo>
                <a:lnTo>
                  <a:pt x="0" y="1774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2802715" y="2669649"/>
            <a:ext cx="368705" cy="255044"/>
          </a:xfrm>
          <a:custGeom>
            <a:avLst/>
            <a:gdLst/>
            <a:ahLst/>
            <a:cxnLst/>
            <a:rect l="l" t="t" r="r" b="b"/>
            <a:pathLst>
              <a:path w="368705" h="255044">
                <a:moveTo>
                  <a:pt x="0" y="0"/>
                </a:moveTo>
                <a:lnTo>
                  <a:pt x="368706" y="0"/>
                </a:lnTo>
                <a:lnTo>
                  <a:pt x="368706" y="255044"/>
                </a:lnTo>
                <a:lnTo>
                  <a:pt x="0" y="2550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3592798" y="2212232"/>
            <a:ext cx="365933" cy="255044"/>
          </a:xfrm>
          <a:custGeom>
            <a:avLst/>
            <a:gdLst/>
            <a:ahLst/>
            <a:cxnLst/>
            <a:rect l="l" t="t" r="r" b="b"/>
            <a:pathLst>
              <a:path w="365933" h="255044">
                <a:moveTo>
                  <a:pt x="0" y="0"/>
                </a:moveTo>
                <a:lnTo>
                  <a:pt x="365934" y="0"/>
                </a:lnTo>
                <a:lnTo>
                  <a:pt x="365934" y="255044"/>
                </a:lnTo>
                <a:lnTo>
                  <a:pt x="0" y="255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2255144" y="5013782"/>
            <a:ext cx="1379758" cy="924074"/>
            <a:chOff x="0" y="0"/>
            <a:chExt cx="1839677" cy="12320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39087" cy="1232027"/>
            </a:xfrm>
            <a:custGeom>
              <a:avLst/>
              <a:gdLst/>
              <a:ahLst/>
              <a:cxnLst/>
              <a:rect l="l" t="t" r="r" b="b"/>
              <a:pathLst>
                <a:path w="1839087" h="1232027">
                  <a:moveTo>
                    <a:pt x="70358" y="0"/>
                  </a:moveTo>
                  <a:lnTo>
                    <a:pt x="22987" y="0"/>
                  </a:lnTo>
                  <a:lnTo>
                    <a:pt x="17653" y="15367"/>
                  </a:lnTo>
                  <a:lnTo>
                    <a:pt x="10287" y="15367"/>
                  </a:lnTo>
                  <a:lnTo>
                    <a:pt x="8001" y="30861"/>
                  </a:lnTo>
                  <a:lnTo>
                    <a:pt x="3556" y="46228"/>
                  </a:lnTo>
                  <a:lnTo>
                    <a:pt x="2032" y="46228"/>
                  </a:lnTo>
                  <a:lnTo>
                    <a:pt x="0" y="76962"/>
                  </a:lnTo>
                  <a:lnTo>
                    <a:pt x="6604" y="123190"/>
                  </a:lnTo>
                  <a:lnTo>
                    <a:pt x="24892" y="184785"/>
                  </a:lnTo>
                  <a:lnTo>
                    <a:pt x="52705" y="231013"/>
                  </a:lnTo>
                  <a:lnTo>
                    <a:pt x="88138" y="261874"/>
                  </a:lnTo>
                  <a:lnTo>
                    <a:pt x="128778" y="292735"/>
                  </a:lnTo>
                  <a:lnTo>
                    <a:pt x="1725676" y="1216660"/>
                  </a:lnTo>
                  <a:lnTo>
                    <a:pt x="1772031" y="1232027"/>
                  </a:lnTo>
                  <a:lnTo>
                    <a:pt x="1827784" y="1232027"/>
                  </a:lnTo>
                  <a:lnTo>
                    <a:pt x="1839087" y="1216660"/>
                  </a:lnTo>
                  <a:lnTo>
                    <a:pt x="1763522" y="1216660"/>
                  </a:lnTo>
                  <a:lnTo>
                    <a:pt x="140970" y="277241"/>
                  </a:lnTo>
                  <a:lnTo>
                    <a:pt x="95504" y="246380"/>
                  </a:lnTo>
                  <a:lnTo>
                    <a:pt x="58420" y="184785"/>
                  </a:lnTo>
                  <a:lnTo>
                    <a:pt x="33274" y="138557"/>
                  </a:lnTo>
                  <a:lnTo>
                    <a:pt x="24130" y="76962"/>
                  </a:lnTo>
                  <a:lnTo>
                    <a:pt x="25781" y="61595"/>
                  </a:lnTo>
                  <a:lnTo>
                    <a:pt x="48260" y="15367"/>
                  </a:lnTo>
                  <a:lnTo>
                    <a:pt x="70358" y="0"/>
                  </a:lnTo>
                  <a:close/>
                </a:path>
              </a:pathLst>
            </a:custGeom>
            <a:solidFill>
              <a:srgbClr val="4F5358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3610610" y="5753021"/>
            <a:ext cx="102454" cy="173260"/>
          </a:xfrm>
          <a:custGeom>
            <a:avLst/>
            <a:gdLst/>
            <a:ahLst/>
            <a:cxnLst/>
            <a:rect l="l" t="t" r="r" b="b"/>
            <a:pathLst>
              <a:path w="102454" h="173260">
                <a:moveTo>
                  <a:pt x="0" y="0"/>
                </a:moveTo>
                <a:lnTo>
                  <a:pt x="102454" y="0"/>
                </a:lnTo>
                <a:lnTo>
                  <a:pt x="102454" y="173260"/>
                </a:lnTo>
                <a:lnTo>
                  <a:pt x="0" y="1732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420" b="-1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2313349" y="3673909"/>
            <a:ext cx="3205381" cy="2229328"/>
          </a:xfrm>
          <a:custGeom>
            <a:avLst/>
            <a:gdLst/>
            <a:ahLst/>
            <a:cxnLst/>
            <a:rect l="l" t="t" r="r" b="b"/>
            <a:pathLst>
              <a:path w="3205381" h="2229328">
                <a:moveTo>
                  <a:pt x="0" y="0"/>
                </a:moveTo>
                <a:lnTo>
                  <a:pt x="3205381" y="0"/>
                </a:lnTo>
                <a:lnTo>
                  <a:pt x="3205381" y="2229328"/>
                </a:lnTo>
                <a:lnTo>
                  <a:pt x="0" y="22293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2278593" y="5002231"/>
            <a:ext cx="223388" cy="69303"/>
          </a:xfrm>
          <a:custGeom>
            <a:avLst/>
            <a:gdLst/>
            <a:ahLst/>
            <a:cxnLst/>
            <a:rect l="l" t="t" r="r" b="b"/>
            <a:pathLst>
              <a:path w="223388" h="69303">
                <a:moveTo>
                  <a:pt x="0" y="0"/>
                </a:moveTo>
                <a:lnTo>
                  <a:pt x="223388" y="0"/>
                </a:lnTo>
                <a:lnTo>
                  <a:pt x="223388" y="69303"/>
                </a:lnTo>
                <a:lnTo>
                  <a:pt x="0" y="693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13" r="-4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2156730" y="2126131"/>
            <a:ext cx="3341682" cy="2933935"/>
          </a:xfrm>
          <a:custGeom>
            <a:avLst/>
            <a:gdLst/>
            <a:ahLst/>
            <a:cxnLst/>
            <a:rect l="l" t="t" r="r" b="b"/>
            <a:pathLst>
              <a:path w="3341682" h="2933935">
                <a:moveTo>
                  <a:pt x="0" y="0"/>
                </a:moveTo>
                <a:lnTo>
                  <a:pt x="3341683" y="0"/>
                </a:lnTo>
                <a:lnTo>
                  <a:pt x="3341683" y="2933935"/>
                </a:lnTo>
                <a:lnTo>
                  <a:pt x="0" y="29339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2960732" y="4091798"/>
            <a:ext cx="121978" cy="155244"/>
          </a:xfrm>
          <a:custGeom>
            <a:avLst/>
            <a:gdLst/>
            <a:ahLst/>
            <a:cxnLst/>
            <a:rect l="l" t="t" r="r" b="b"/>
            <a:pathLst>
              <a:path w="121978" h="155244">
                <a:moveTo>
                  <a:pt x="0" y="0"/>
                </a:moveTo>
                <a:lnTo>
                  <a:pt x="121978" y="0"/>
                </a:lnTo>
                <a:lnTo>
                  <a:pt x="121978" y="155245"/>
                </a:lnTo>
                <a:lnTo>
                  <a:pt x="0" y="1552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2666876" y="4213777"/>
            <a:ext cx="77621" cy="94255"/>
          </a:xfrm>
          <a:custGeom>
            <a:avLst/>
            <a:gdLst/>
            <a:ahLst/>
            <a:cxnLst/>
            <a:rect l="l" t="t" r="r" b="b"/>
            <a:pathLst>
              <a:path w="77621" h="94255">
                <a:moveTo>
                  <a:pt x="0" y="0"/>
                </a:moveTo>
                <a:lnTo>
                  <a:pt x="77622" y="0"/>
                </a:lnTo>
                <a:lnTo>
                  <a:pt x="77622" y="94255"/>
                </a:lnTo>
                <a:lnTo>
                  <a:pt x="0" y="9425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2666876" y="4330209"/>
            <a:ext cx="77621" cy="94256"/>
          </a:xfrm>
          <a:custGeom>
            <a:avLst/>
            <a:gdLst/>
            <a:ahLst/>
            <a:cxnLst/>
            <a:rect l="l" t="t" r="r" b="b"/>
            <a:pathLst>
              <a:path w="77621" h="94256">
                <a:moveTo>
                  <a:pt x="0" y="0"/>
                </a:moveTo>
                <a:lnTo>
                  <a:pt x="77622" y="0"/>
                </a:lnTo>
                <a:lnTo>
                  <a:pt x="77622" y="94256"/>
                </a:lnTo>
                <a:lnTo>
                  <a:pt x="0" y="9425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4094467" y="4659986"/>
            <a:ext cx="442978" cy="320538"/>
            <a:chOff x="0" y="0"/>
            <a:chExt cx="590637" cy="4273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90423" cy="427355"/>
            </a:xfrm>
            <a:custGeom>
              <a:avLst/>
              <a:gdLst/>
              <a:ahLst/>
              <a:cxnLst/>
              <a:rect l="l" t="t" r="r" b="b"/>
              <a:pathLst>
                <a:path w="590423" h="427355">
                  <a:moveTo>
                    <a:pt x="567690" y="0"/>
                  </a:moveTo>
                  <a:lnTo>
                    <a:pt x="37719" y="304165"/>
                  </a:lnTo>
                  <a:lnTo>
                    <a:pt x="2921" y="351155"/>
                  </a:lnTo>
                  <a:lnTo>
                    <a:pt x="0" y="369951"/>
                  </a:lnTo>
                  <a:lnTo>
                    <a:pt x="2921" y="385191"/>
                  </a:lnTo>
                  <a:lnTo>
                    <a:pt x="11049" y="394462"/>
                  </a:lnTo>
                  <a:lnTo>
                    <a:pt x="23114" y="396875"/>
                  </a:lnTo>
                  <a:lnTo>
                    <a:pt x="37719" y="391795"/>
                  </a:lnTo>
                  <a:lnTo>
                    <a:pt x="100076" y="355473"/>
                  </a:lnTo>
                  <a:lnTo>
                    <a:pt x="114808" y="350393"/>
                  </a:lnTo>
                  <a:lnTo>
                    <a:pt x="126873" y="352806"/>
                  </a:lnTo>
                  <a:lnTo>
                    <a:pt x="134874" y="362077"/>
                  </a:lnTo>
                  <a:lnTo>
                    <a:pt x="144018" y="408559"/>
                  </a:lnTo>
                  <a:lnTo>
                    <a:pt x="160401" y="427355"/>
                  </a:lnTo>
                  <a:lnTo>
                    <a:pt x="214757" y="422021"/>
                  </a:lnTo>
                  <a:lnTo>
                    <a:pt x="376047" y="328422"/>
                  </a:lnTo>
                  <a:lnTo>
                    <a:pt x="430403" y="270764"/>
                  </a:lnTo>
                  <a:lnTo>
                    <a:pt x="455803" y="175895"/>
                  </a:lnTo>
                  <a:lnTo>
                    <a:pt x="463931" y="157226"/>
                  </a:lnTo>
                  <a:lnTo>
                    <a:pt x="475742" y="140843"/>
                  </a:lnTo>
                  <a:lnTo>
                    <a:pt x="490474" y="128778"/>
                  </a:lnTo>
                  <a:lnTo>
                    <a:pt x="552831" y="92710"/>
                  </a:lnTo>
                  <a:lnTo>
                    <a:pt x="567563" y="80645"/>
                  </a:lnTo>
                  <a:lnTo>
                    <a:pt x="579374" y="64262"/>
                  </a:lnTo>
                  <a:lnTo>
                    <a:pt x="587502" y="45593"/>
                  </a:lnTo>
                  <a:lnTo>
                    <a:pt x="590423" y="26797"/>
                  </a:lnTo>
                  <a:lnTo>
                    <a:pt x="587502" y="11557"/>
                  </a:lnTo>
                  <a:lnTo>
                    <a:pt x="579374" y="2286"/>
                  </a:lnTo>
                  <a:lnTo>
                    <a:pt x="567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183283" y="4929010"/>
            <a:ext cx="94256" cy="63760"/>
          </a:xfrm>
          <a:custGeom>
            <a:avLst/>
            <a:gdLst/>
            <a:ahLst/>
            <a:cxnLst/>
            <a:rect l="l" t="t" r="r" b="b"/>
            <a:pathLst>
              <a:path w="94256" h="63760">
                <a:moveTo>
                  <a:pt x="0" y="0"/>
                </a:moveTo>
                <a:lnTo>
                  <a:pt x="94255" y="0"/>
                </a:lnTo>
                <a:lnTo>
                  <a:pt x="94255" y="63760"/>
                </a:lnTo>
                <a:lnTo>
                  <a:pt x="0" y="6376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4086149" y="4651678"/>
            <a:ext cx="462614" cy="322848"/>
          </a:xfrm>
          <a:custGeom>
            <a:avLst/>
            <a:gdLst/>
            <a:ahLst/>
            <a:cxnLst/>
            <a:rect l="l" t="t" r="r" b="b"/>
            <a:pathLst>
              <a:path w="462614" h="322848">
                <a:moveTo>
                  <a:pt x="0" y="0"/>
                </a:moveTo>
                <a:lnTo>
                  <a:pt x="462614" y="0"/>
                </a:lnTo>
                <a:lnTo>
                  <a:pt x="462614" y="322848"/>
                </a:lnTo>
                <a:lnTo>
                  <a:pt x="0" y="32284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4247043" y="4807032"/>
            <a:ext cx="135838" cy="116432"/>
          </a:xfrm>
          <a:custGeom>
            <a:avLst/>
            <a:gdLst/>
            <a:ahLst/>
            <a:cxnLst/>
            <a:rect l="l" t="t" r="r" b="b"/>
            <a:pathLst>
              <a:path w="135838" h="116432">
                <a:moveTo>
                  <a:pt x="0" y="0"/>
                </a:moveTo>
                <a:lnTo>
                  <a:pt x="135838" y="0"/>
                </a:lnTo>
                <a:lnTo>
                  <a:pt x="135838" y="116433"/>
                </a:lnTo>
                <a:lnTo>
                  <a:pt x="0" y="1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>
            <a:off x="4607432" y="2334210"/>
            <a:ext cx="895427" cy="1081166"/>
          </a:xfrm>
          <a:custGeom>
            <a:avLst/>
            <a:gdLst/>
            <a:ahLst/>
            <a:cxnLst/>
            <a:rect l="l" t="t" r="r" b="b"/>
            <a:pathLst>
              <a:path w="895427" h="1081166">
                <a:moveTo>
                  <a:pt x="0" y="0"/>
                </a:moveTo>
                <a:lnTo>
                  <a:pt x="895426" y="0"/>
                </a:lnTo>
                <a:lnTo>
                  <a:pt x="895426" y="1081166"/>
                </a:lnTo>
                <a:lnTo>
                  <a:pt x="0" y="10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0" name="Group 30"/>
          <p:cNvGrpSpPr/>
          <p:nvPr/>
        </p:nvGrpSpPr>
        <p:grpSpPr>
          <a:xfrm>
            <a:off x="9558620" y="1776993"/>
            <a:ext cx="4546443" cy="4249816"/>
            <a:chOff x="0" y="0"/>
            <a:chExt cx="6061924" cy="56664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061924" cy="5666421"/>
            </a:xfrm>
            <a:custGeom>
              <a:avLst/>
              <a:gdLst/>
              <a:ahLst/>
              <a:cxnLst/>
              <a:rect l="l" t="t" r="r" b="b"/>
              <a:pathLst>
                <a:path w="6061924" h="5666421">
                  <a:moveTo>
                    <a:pt x="0" y="0"/>
                  </a:moveTo>
                  <a:lnTo>
                    <a:pt x="6061924" y="0"/>
                  </a:lnTo>
                  <a:lnTo>
                    <a:pt x="6061924" y="5666421"/>
                  </a:lnTo>
                  <a:lnTo>
                    <a:pt x="0" y="5666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372640" y="1245559"/>
              <a:ext cx="1803484" cy="3211927"/>
              <a:chOff x="0" y="0"/>
              <a:chExt cx="1803484" cy="321192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03273" cy="3211703"/>
              </a:xfrm>
              <a:custGeom>
                <a:avLst/>
                <a:gdLst/>
                <a:ahLst/>
                <a:cxnLst/>
                <a:rect l="l" t="t" r="r" b="b"/>
                <a:pathLst>
                  <a:path w="1803273" h="3211703">
                    <a:moveTo>
                      <a:pt x="5969" y="0"/>
                    </a:moveTo>
                    <a:lnTo>
                      <a:pt x="0" y="3208147"/>
                    </a:lnTo>
                    <a:lnTo>
                      <a:pt x="1797304" y="3211703"/>
                    </a:lnTo>
                    <a:lnTo>
                      <a:pt x="1803273" y="3556"/>
                    </a:lnTo>
                    <a:lnTo>
                      <a:pt x="5969" y="0"/>
                    </a:lnTo>
                    <a:close/>
                  </a:path>
                </a:pathLst>
              </a:custGeom>
              <a:solidFill>
                <a:srgbClr val="E8E8E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2368940" y="1241869"/>
              <a:ext cx="1811185" cy="3218857"/>
              <a:chOff x="0" y="0"/>
              <a:chExt cx="1811185" cy="321885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804924" cy="3218815"/>
              </a:xfrm>
              <a:custGeom>
                <a:avLst/>
                <a:gdLst/>
                <a:ahLst/>
                <a:cxnLst/>
                <a:rect l="l" t="t" r="r" b="b"/>
                <a:pathLst>
                  <a:path w="1804924" h="3218815">
                    <a:moveTo>
                      <a:pt x="5969" y="0"/>
                    </a:moveTo>
                    <a:lnTo>
                      <a:pt x="0" y="3215132"/>
                    </a:lnTo>
                    <a:lnTo>
                      <a:pt x="1804924" y="3218815"/>
                    </a:lnTo>
                    <a:lnTo>
                      <a:pt x="1804924" y="3210687"/>
                    </a:lnTo>
                    <a:lnTo>
                      <a:pt x="1796923" y="3210687"/>
                    </a:lnTo>
                    <a:lnTo>
                      <a:pt x="8001" y="3207131"/>
                    </a:lnTo>
                    <a:lnTo>
                      <a:pt x="14224" y="8001"/>
                    </a:lnTo>
                    <a:lnTo>
                      <a:pt x="1803019" y="8001"/>
                    </a:lnTo>
                    <a:lnTo>
                      <a:pt x="1803019" y="3683"/>
                    </a:lnTo>
                    <a:lnTo>
                      <a:pt x="5969" y="0"/>
                    </a:lnTo>
                    <a:close/>
                  </a:path>
                </a:pathLst>
              </a:custGeom>
              <a:solidFill>
                <a:srgbClr val="4F5358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1797050" y="3683"/>
                <a:ext cx="14097" cy="320687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3206877">
                    <a:moveTo>
                      <a:pt x="5969" y="0"/>
                    </a:moveTo>
                    <a:lnTo>
                      <a:pt x="0" y="3206877"/>
                    </a:lnTo>
                    <a:lnTo>
                      <a:pt x="8001" y="3206877"/>
                    </a:lnTo>
                    <a:lnTo>
                      <a:pt x="14097" y="0"/>
                    </a:lnTo>
                    <a:lnTo>
                      <a:pt x="5969" y="0"/>
                    </a:lnTo>
                    <a:close/>
                  </a:path>
                </a:pathLst>
              </a:custGeom>
              <a:solidFill>
                <a:srgbClr val="4F5358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14224" y="8001"/>
                <a:ext cx="1788795" cy="3683"/>
              </a:xfrm>
              <a:custGeom>
                <a:avLst/>
                <a:gdLst/>
                <a:ahLst/>
                <a:cxnLst/>
                <a:rect l="l" t="t" r="r" b="b"/>
                <a:pathLst>
                  <a:path w="1788795" h="3683">
                    <a:moveTo>
                      <a:pt x="1788795" y="0"/>
                    </a:moveTo>
                    <a:lnTo>
                      <a:pt x="0" y="0"/>
                    </a:lnTo>
                    <a:lnTo>
                      <a:pt x="1788795" y="3683"/>
                    </a:lnTo>
                    <a:lnTo>
                      <a:pt x="1788795" y="0"/>
                    </a:lnTo>
                    <a:close/>
                  </a:path>
                </a:pathLst>
              </a:custGeom>
              <a:solidFill>
                <a:srgbClr val="4F53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1827818" y="1112585"/>
              <a:ext cx="2406288" cy="3511481"/>
            </a:xfrm>
            <a:custGeom>
              <a:avLst/>
              <a:gdLst/>
              <a:ahLst/>
              <a:cxnLst/>
              <a:rect l="l" t="t" r="r" b="b"/>
              <a:pathLst>
                <a:path w="2406288" h="3511481">
                  <a:moveTo>
                    <a:pt x="0" y="0"/>
                  </a:moveTo>
                  <a:lnTo>
                    <a:pt x="2406288" y="0"/>
                  </a:lnTo>
                  <a:lnTo>
                    <a:pt x="2406288" y="3511481"/>
                  </a:lnTo>
                  <a:lnTo>
                    <a:pt x="0" y="3511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943731" y="738276"/>
            <a:ext cx="9047839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spc="-391">
                <a:solidFill>
                  <a:srgbClr val="1E086E"/>
                </a:solidFill>
                <a:latin typeface="Public Sans Bold"/>
              </a:rPr>
              <a:t>FORMAS DE CONTEMPLAÇÃO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740448" y="6085428"/>
            <a:ext cx="5149510" cy="125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729" spc="-254">
                <a:solidFill>
                  <a:srgbClr val="50545A"/>
                </a:solidFill>
                <a:latin typeface="Public Sans Bold Italics"/>
              </a:rPr>
              <a:t>LOTERIA FEDERAL</a:t>
            </a:r>
          </a:p>
          <a:p>
            <a:pPr algn="l">
              <a:lnSpc>
                <a:spcPts val="2724"/>
              </a:lnSpc>
            </a:pPr>
            <a:r>
              <a:rPr lang="en-US" sz="2182" spc="-173">
                <a:solidFill>
                  <a:srgbClr val="50545A"/>
                </a:solidFill>
                <a:latin typeface="Public Sans Bold"/>
              </a:rPr>
              <a:t>*Centena ou milhar conforme  nº de participantes dos  grupos.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227248" y="6085428"/>
            <a:ext cx="6284858" cy="1434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729" spc="-295">
                <a:solidFill>
                  <a:srgbClr val="50545A"/>
                </a:solidFill>
                <a:latin typeface="Public Sans Bold Italics"/>
              </a:rPr>
              <a:t>LANCE LIVRE</a:t>
            </a:r>
          </a:p>
          <a:p>
            <a:pPr algn="l">
              <a:lnSpc>
                <a:spcPts val="3646"/>
              </a:lnSpc>
            </a:pPr>
            <a:r>
              <a:rPr lang="en-US" sz="2364" spc="-136">
                <a:solidFill>
                  <a:srgbClr val="50545A"/>
                </a:solidFill>
                <a:latin typeface="Public Sans Bold"/>
              </a:rPr>
              <a:t>Sobre o valor da categoria (crédito mais  taxas) Com recursos próprios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941102" y="8441356"/>
            <a:ext cx="5990887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 spc="4">
                <a:solidFill>
                  <a:srgbClr val="50545A"/>
                </a:solidFill>
                <a:latin typeface="Archivo Black"/>
              </a:rPr>
              <a:t>**Permite utilizar até 30% da carta de crédito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45386" y="8630225"/>
            <a:ext cx="6608519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4"/>
              </a:lnSpc>
            </a:pPr>
            <a:r>
              <a:rPr lang="en-US" sz="1637" spc="54">
                <a:solidFill>
                  <a:srgbClr val="50545A"/>
                </a:solidFill>
                <a:latin typeface="Public Sans Bold Italics"/>
              </a:rPr>
              <a:t>*Busca acima e abaixo imediatamente ao nº do resultado</a:t>
            </a:r>
          </a:p>
          <a:p>
            <a:pPr algn="l">
              <a:lnSpc>
                <a:spcPts val="1964"/>
              </a:lnSpc>
            </a:pPr>
            <a:r>
              <a:rPr lang="en-US" sz="1637" spc="45">
                <a:solidFill>
                  <a:srgbClr val="50545A"/>
                </a:solidFill>
                <a:latin typeface="Public Sans Bold Italics"/>
              </a:rPr>
              <a:t>**Disponível a todos os grupos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43731" y="738276"/>
            <a:ext cx="5571588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spc="-432">
                <a:solidFill>
                  <a:srgbClr val="1E086E"/>
                </a:solidFill>
                <a:latin typeface="Public Sans Bold"/>
              </a:rPr>
              <a:t>LANCE EMBUTIDO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29184" y="3163507"/>
            <a:ext cx="690860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729">
                <a:solidFill>
                  <a:srgbClr val="50545A"/>
                </a:solidFill>
                <a:latin typeface="Public Sans Bold"/>
              </a:rPr>
              <a:t>ATÉ 30% DA CARTADE CRÉDITO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08682" y="4783422"/>
            <a:ext cx="7773493" cy="203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5"/>
              </a:lnSpc>
            </a:pPr>
            <a:r>
              <a:rPr lang="en-US" sz="3046" spc="-280">
                <a:solidFill>
                  <a:srgbClr val="50545A"/>
                </a:solidFill>
                <a:latin typeface="Public Sans Bold"/>
              </a:rPr>
              <a:t>Para  oferta de Lance:</a:t>
            </a:r>
          </a:p>
          <a:p>
            <a:pPr algn="l">
              <a:lnSpc>
                <a:spcPts val="4583"/>
              </a:lnSpc>
            </a:pPr>
            <a:r>
              <a:rPr lang="en-US" sz="2546" spc="4">
                <a:solidFill>
                  <a:srgbClr val="50545A"/>
                </a:solidFill>
                <a:latin typeface="Public Sans Bold"/>
              </a:rPr>
              <a:t>Lance com recursos próprios podendo utilizar até 30% da  Carta de crédito (LANCE EMBUTIDO)</a:t>
            </a:r>
          </a:p>
          <a:p>
            <a:pPr algn="l">
              <a:lnSpc>
                <a:spcPts val="3187"/>
              </a:lnSpc>
            </a:pPr>
            <a:endParaRPr lang="en-US" sz="2546" spc="4">
              <a:solidFill>
                <a:srgbClr val="50545A"/>
              </a:solidFill>
              <a:latin typeface="Public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7404" y="2741727"/>
            <a:ext cx="5999088" cy="5683054"/>
          </a:xfrm>
          <a:custGeom>
            <a:avLst/>
            <a:gdLst/>
            <a:ahLst/>
            <a:cxnLst/>
            <a:rect l="l" t="t" r="r" b="b"/>
            <a:pathLst>
              <a:path w="5999088" h="5683054">
                <a:moveTo>
                  <a:pt x="0" y="0"/>
                </a:moveTo>
                <a:lnTo>
                  <a:pt x="5999088" y="0"/>
                </a:lnTo>
                <a:lnTo>
                  <a:pt x="5999088" y="5683055"/>
                </a:lnTo>
                <a:lnTo>
                  <a:pt x="0" y="56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953619" y="8413479"/>
            <a:ext cx="6129498" cy="21947"/>
            <a:chOff x="0" y="0"/>
            <a:chExt cx="8172664" cy="292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72069" cy="28956"/>
            </a:xfrm>
            <a:custGeom>
              <a:avLst/>
              <a:gdLst/>
              <a:ahLst/>
              <a:cxnLst/>
              <a:rect l="l" t="t" r="r" b="b"/>
              <a:pathLst>
                <a:path w="8172069" h="28956">
                  <a:moveTo>
                    <a:pt x="8165338" y="0"/>
                  </a:moveTo>
                  <a:lnTo>
                    <a:pt x="6731" y="0"/>
                  </a:lnTo>
                  <a:lnTo>
                    <a:pt x="0" y="6477"/>
                  </a:lnTo>
                  <a:lnTo>
                    <a:pt x="0" y="22479"/>
                  </a:lnTo>
                  <a:lnTo>
                    <a:pt x="6731" y="28956"/>
                  </a:lnTo>
                  <a:lnTo>
                    <a:pt x="8165338" y="28956"/>
                  </a:lnTo>
                  <a:lnTo>
                    <a:pt x="8172069" y="22479"/>
                  </a:lnTo>
                  <a:lnTo>
                    <a:pt x="8172069" y="6477"/>
                  </a:lnTo>
                  <a:lnTo>
                    <a:pt x="8165338" y="0"/>
                  </a:lnTo>
                  <a:close/>
                </a:path>
              </a:pathLst>
            </a:custGeom>
            <a:solidFill>
              <a:srgbClr val="8699C4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296834" y="4410492"/>
            <a:ext cx="354613" cy="291083"/>
          </a:xfrm>
          <a:custGeom>
            <a:avLst/>
            <a:gdLst/>
            <a:ahLst/>
            <a:cxnLst/>
            <a:rect l="l" t="t" r="r" b="b"/>
            <a:pathLst>
              <a:path w="354613" h="291083">
                <a:moveTo>
                  <a:pt x="0" y="0"/>
                </a:moveTo>
                <a:lnTo>
                  <a:pt x="354614" y="0"/>
                </a:lnTo>
                <a:lnTo>
                  <a:pt x="354614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4285854" y="4504860"/>
            <a:ext cx="352072" cy="202371"/>
          </a:xfrm>
          <a:custGeom>
            <a:avLst/>
            <a:gdLst/>
            <a:ahLst/>
            <a:cxnLst/>
            <a:rect l="l" t="t" r="r" b="b"/>
            <a:pathLst>
              <a:path w="352072" h="202371">
                <a:moveTo>
                  <a:pt x="0" y="0"/>
                </a:moveTo>
                <a:lnTo>
                  <a:pt x="352072" y="0"/>
                </a:lnTo>
                <a:lnTo>
                  <a:pt x="352072" y="202372"/>
                </a:lnTo>
                <a:lnTo>
                  <a:pt x="0" y="20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4389703" y="4414188"/>
            <a:ext cx="267404" cy="203873"/>
            <a:chOff x="0" y="0"/>
            <a:chExt cx="356539" cy="2718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6108" cy="271780"/>
            </a:xfrm>
            <a:custGeom>
              <a:avLst/>
              <a:gdLst/>
              <a:ahLst/>
              <a:cxnLst/>
              <a:rect l="l" t="t" r="r" b="b"/>
              <a:pathLst>
                <a:path w="356108" h="271780">
                  <a:moveTo>
                    <a:pt x="64389" y="0"/>
                  </a:moveTo>
                  <a:lnTo>
                    <a:pt x="0" y="0"/>
                  </a:lnTo>
                  <a:lnTo>
                    <a:pt x="32766" y="4191"/>
                  </a:lnTo>
                  <a:lnTo>
                    <a:pt x="101473" y="33782"/>
                  </a:lnTo>
                  <a:lnTo>
                    <a:pt x="163322" y="66548"/>
                  </a:lnTo>
                  <a:lnTo>
                    <a:pt x="217551" y="101346"/>
                  </a:lnTo>
                  <a:lnTo>
                    <a:pt x="263271" y="136779"/>
                  </a:lnTo>
                  <a:lnTo>
                    <a:pt x="299339" y="171323"/>
                  </a:lnTo>
                  <a:lnTo>
                    <a:pt x="339090" y="232410"/>
                  </a:lnTo>
                  <a:lnTo>
                    <a:pt x="340614" y="237490"/>
                  </a:lnTo>
                  <a:lnTo>
                    <a:pt x="339852" y="242062"/>
                  </a:lnTo>
                  <a:lnTo>
                    <a:pt x="253238" y="271780"/>
                  </a:lnTo>
                  <a:lnTo>
                    <a:pt x="328549" y="271780"/>
                  </a:lnTo>
                  <a:lnTo>
                    <a:pt x="349123" y="256540"/>
                  </a:lnTo>
                  <a:lnTo>
                    <a:pt x="353314" y="249809"/>
                  </a:lnTo>
                  <a:lnTo>
                    <a:pt x="355600" y="242697"/>
                  </a:lnTo>
                  <a:lnTo>
                    <a:pt x="356108" y="235204"/>
                  </a:lnTo>
                  <a:lnTo>
                    <a:pt x="354584" y="227711"/>
                  </a:lnTo>
                  <a:lnTo>
                    <a:pt x="314579" y="163957"/>
                  </a:lnTo>
                  <a:lnTo>
                    <a:pt x="278130" y="128016"/>
                  </a:lnTo>
                  <a:lnTo>
                    <a:pt x="231775" y="91186"/>
                  </a:lnTo>
                  <a:lnTo>
                    <a:pt x="175895" y="54737"/>
                  </a:lnTo>
                  <a:lnTo>
                    <a:pt x="111379" y="20193"/>
                  </a:lnTo>
                  <a:lnTo>
                    <a:pt x="64389" y="0"/>
                  </a:lnTo>
                  <a:close/>
                </a:path>
              </a:pathLst>
            </a:custGeom>
            <a:solidFill>
              <a:srgbClr val="6078C2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313577" y="4399516"/>
            <a:ext cx="124750" cy="121978"/>
          </a:xfrm>
          <a:custGeom>
            <a:avLst/>
            <a:gdLst/>
            <a:ahLst/>
            <a:cxnLst/>
            <a:rect l="l" t="t" r="r" b="b"/>
            <a:pathLst>
              <a:path w="124750" h="121978">
                <a:moveTo>
                  <a:pt x="0" y="0"/>
                </a:moveTo>
                <a:lnTo>
                  <a:pt x="124750" y="0"/>
                </a:lnTo>
                <a:lnTo>
                  <a:pt x="124750" y="121978"/>
                </a:lnTo>
                <a:lnTo>
                  <a:pt x="0" y="121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568505" y="4302378"/>
            <a:ext cx="1574968" cy="956416"/>
          </a:xfrm>
          <a:custGeom>
            <a:avLst/>
            <a:gdLst/>
            <a:ahLst/>
            <a:cxnLst/>
            <a:rect l="l" t="t" r="r" b="b"/>
            <a:pathLst>
              <a:path w="1574968" h="956416">
                <a:moveTo>
                  <a:pt x="0" y="0"/>
                </a:moveTo>
                <a:lnTo>
                  <a:pt x="1574968" y="0"/>
                </a:lnTo>
                <a:lnTo>
                  <a:pt x="1574968" y="956417"/>
                </a:lnTo>
                <a:lnTo>
                  <a:pt x="0" y="956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4560188" y="4294071"/>
            <a:ext cx="1588252" cy="969700"/>
          </a:xfrm>
          <a:custGeom>
            <a:avLst/>
            <a:gdLst/>
            <a:ahLst/>
            <a:cxnLst/>
            <a:rect l="l" t="t" r="r" b="b"/>
            <a:pathLst>
              <a:path w="1588252" h="969700">
                <a:moveTo>
                  <a:pt x="0" y="0"/>
                </a:moveTo>
                <a:lnTo>
                  <a:pt x="1588252" y="0"/>
                </a:lnTo>
                <a:lnTo>
                  <a:pt x="1588252" y="969700"/>
                </a:lnTo>
                <a:lnTo>
                  <a:pt x="0" y="969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8" name="Group 18"/>
          <p:cNvGrpSpPr/>
          <p:nvPr/>
        </p:nvGrpSpPr>
        <p:grpSpPr>
          <a:xfrm>
            <a:off x="5347478" y="4321784"/>
            <a:ext cx="499000" cy="917721"/>
            <a:chOff x="0" y="0"/>
            <a:chExt cx="665333" cy="12236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4972" cy="1223391"/>
            </a:xfrm>
            <a:custGeom>
              <a:avLst/>
              <a:gdLst/>
              <a:ahLst/>
              <a:cxnLst/>
              <a:rect l="l" t="t" r="r" b="b"/>
              <a:pathLst>
                <a:path w="664972" h="1223391">
                  <a:moveTo>
                    <a:pt x="664972" y="0"/>
                  </a:moveTo>
                  <a:lnTo>
                    <a:pt x="559562" y="73279"/>
                  </a:lnTo>
                  <a:lnTo>
                    <a:pt x="492887" y="143764"/>
                  </a:lnTo>
                  <a:lnTo>
                    <a:pt x="436880" y="252476"/>
                  </a:lnTo>
                  <a:lnTo>
                    <a:pt x="362966" y="440817"/>
                  </a:lnTo>
                  <a:lnTo>
                    <a:pt x="247904" y="681355"/>
                  </a:lnTo>
                  <a:lnTo>
                    <a:pt x="171831" y="843026"/>
                  </a:lnTo>
                  <a:lnTo>
                    <a:pt x="100584" y="999236"/>
                  </a:lnTo>
                  <a:lnTo>
                    <a:pt x="0" y="1223391"/>
                  </a:lnTo>
                  <a:lnTo>
                    <a:pt x="27686" y="1215136"/>
                  </a:lnTo>
                  <a:lnTo>
                    <a:pt x="93472" y="1192784"/>
                  </a:lnTo>
                  <a:lnTo>
                    <a:pt x="170688" y="1160145"/>
                  </a:lnTo>
                  <a:lnTo>
                    <a:pt x="232791" y="1120521"/>
                  </a:lnTo>
                  <a:lnTo>
                    <a:pt x="368427" y="985647"/>
                  </a:lnTo>
                  <a:lnTo>
                    <a:pt x="458724" y="823976"/>
                  </a:lnTo>
                  <a:lnTo>
                    <a:pt x="544068" y="530479"/>
                  </a:lnTo>
                  <a:lnTo>
                    <a:pt x="664972" y="0"/>
                  </a:lnTo>
                  <a:close/>
                </a:path>
              </a:pathLst>
            </a:custGeom>
            <a:solidFill>
              <a:srgbClr val="ABCFF5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Freeform 20"/>
          <p:cNvSpPr/>
          <p:nvPr/>
        </p:nvSpPr>
        <p:spPr>
          <a:xfrm>
            <a:off x="5893742" y="8103204"/>
            <a:ext cx="158016" cy="196827"/>
          </a:xfrm>
          <a:custGeom>
            <a:avLst/>
            <a:gdLst/>
            <a:ahLst/>
            <a:cxnLst/>
            <a:rect l="l" t="t" r="r" b="b"/>
            <a:pathLst>
              <a:path w="158016" h="196827">
                <a:moveTo>
                  <a:pt x="0" y="0"/>
                </a:moveTo>
                <a:lnTo>
                  <a:pt x="158016" y="0"/>
                </a:lnTo>
                <a:lnTo>
                  <a:pt x="158016" y="196827"/>
                </a:lnTo>
                <a:lnTo>
                  <a:pt x="0" y="1968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>
            <a:off x="5530442" y="5682910"/>
            <a:ext cx="753698" cy="2459192"/>
            <a:chOff x="0" y="0"/>
            <a:chExt cx="1004930" cy="327892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04570" cy="3278378"/>
            </a:xfrm>
            <a:custGeom>
              <a:avLst/>
              <a:gdLst/>
              <a:ahLst/>
              <a:cxnLst/>
              <a:rect l="l" t="t" r="r" b="b"/>
              <a:pathLst>
                <a:path w="1004570" h="3278378">
                  <a:moveTo>
                    <a:pt x="0" y="0"/>
                  </a:moveTo>
                  <a:lnTo>
                    <a:pt x="6604" y="505968"/>
                  </a:lnTo>
                  <a:lnTo>
                    <a:pt x="25527" y="861695"/>
                  </a:lnTo>
                  <a:lnTo>
                    <a:pt x="71882" y="1235583"/>
                  </a:lnTo>
                  <a:lnTo>
                    <a:pt x="160528" y="1796034"/>
                  </a:lnTo>
                  <a:lnTo>
                    <a:pt x="262890" y="2321941"/>
                  </a:lnTo>
                  <a:lnTo>
                    <a:pt x="377952" y="2798699"/>
                  </a:lnTo>
                  <a:lnTo>
                    <a:pt x="472059" y="3144901"/>
                  </a:lnTo>
                  <a:lnTo>
                    <a:pt x="510921" y="3278378"/>
                  </a:lnTo>
                  <a:lnTo>
                    <a:pt x="696595" y="3278378"/>
                  </a:lnTo>
                  <a:lnTo>
                    <a:pt x="736981" y="2724150"/>
                  </a:lnTo>
                  <a:lnTo>
                    <a:pt x="761619" y="2379599"/>
                  </a:lnTo>
                  <a:lnTo>
                    <a:pt x="805561" y="1744218"/>
                  </a:lnTo>
                  <a:lnTo>
                    <a:pt x="852805" y="1250315"/>
                  </a:lnTo>
                  <a:lnTo>
                    <a:pt x="919480" y="713105"/>
                  </a:lnTo>
                  <a:lnTo>
                    <a:pt x="978916" y="281559"/>
                  </a:lnTo>
                  <a:lnTo>
                    <a:pt x="1004570" y="104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6DB5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846467" y="8083594"/>
            <a:ext cx="246612" cy="102226"/>
            <a:chOff x="0" y="0"/>
            <a:chExt cx="328816" cy="13630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8549" cy="136017"/>
            </a:xfrm>
            <a:custGeom>
              <a:avLst/>
              <a:gdLst/>
              <a:ahLst/>
              <a:cxnLst/>
              <a:rect l="l" t="t" r="r" b="b"/>
              <a:pathLst>
                <a:path w="328549" h="136017">
                  <a:moveTo>
                    <a:pt x="228727" y="0"/>
                  </a:moveTo>
                  <a:lnTo>
                    <a:pt x="155956" y="635"/>
                  </a:lnTo>
                  <a:lnTo>
                    <a:pt x="84455" y="5715"/>
                  </a:lnTo>
                  <a:lnTo>
                    <a:pt x="29210" y="13081"/>
                  </a:lnTo>
                  <a:lnTo>
                    <a:pt x="3048" y="36830"/>
                  </a:lnTo>
                  <a:lnTo>
                    <a:pt x="5207" y="47244"/>
                  </a:lnTo>
                  <a:lnTo>
                    <a:pt x="10033" y="64897"/>
                  </a:lnTo>
                  <a:lnTo>
                    <a:pt x="635" y="90805"/>
                  </a:lnTo>
                  <a:lnTo>
                    <a:pt x="0" y="105791"/>
                  </a:lnTo>
                  <a:lnTo>
                    <a:pt x="10668" y="115443"/>
                  </a:lnTo>
                  <a:lnTo>
                    <a:pt x="34671" y="125603"/>
                  </a:lnTo>
                  <a:lnTo>
                    <a:pt x="111633" y="136017"/>
                  </a:lnTo>
                  <a:lnTo>
                    <a:pt x="189992" y="131191"/>
                  </a:lnTo>
                  <a:lnTo>
                    <a:pt x="257302" y="119507"/>
                  </a:lnTo>
                  <a:lnTo>
                    <a:pt x="300863" y="109220"/>
                  </a:lnTo>
                  <a:lnTo>
                    <a:pt x="321437" y="103378"/>
                  </a:lnTo>
                  <a:lnTo>
                    <a:pt x="328549" y="97536"/>
                  </a:lnTo>
                  <a:lnTo>
                    <a:pt x="322199" y="88138"/>
                  </a:lnTo>
                  <a:lnTo>
                    <a:pt x="302514" y="72009"/>
                  </a:lnTo>
                  <a:lnTo>
                    <a:pt x="306705" y="69596"/>
                  </a:lnTo>
                  <a:lnTo>
                    <a:pt x="314579" y="61087"/>
                  </a:lnTo>
                  <a:lnTo>
                    <a:pt x="319659" y="45339"/>
                  </a:lnTo>
                  <a:lnTo>
                    <a:pt x="314833" y="20574"/>
                  </a:lnTo>
                  <a:lnTo>
                    <a:pt x="286893" y="5969"/>
                  </a:lnTo>
                  <a:lnTo>
                    <a:pt x="228727" y="0"/>
                  </a:lnTo>
                  <a:close/>
                </a:path>
              </a:pathLst>
            </a:custGeom>
            <a:solidFill>
              <a:srgbClr val="50545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804885" y="5633011"/>
            <a:ext cx="477053" cy="2292858"/>
            <a:chOff x="0" y="0"/>
            <a:chExt cx="636071" cy="305714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508" cy="3056382"/>
            </a:xfrm>
            <a:custGeom>
              <a:avLst/>
              <a:gdLst/>
              <a:ahLst/>
              <a:cxnLst/>
              <a:rect l="l" t="t" r="r" b="b"/>
              <a:pathLst>
                <a:path w="635508" h="3056382">
                  <a:moveTo>
                    <a:pt x="0" y="0"/>
                  </a:moveTo>
                  <a:lnTo>
                    <a:pt x="11049" y="282956"/>
                  </a:lnTo>
                  <a:lnTo>
                    <a:pt x="24511" y="508635"/>
                  </a:lnTo>
                  <a:lnTo>
                    <a:pt x="49022" y="795655"/>
                  </a:lnTo>
                  <a:lnTo>
                    <a:pt x="93345" y="1261745"/>
                  </a:lnTo>
                  <a:lnTo>
                    <a:pt x="167005" y="1890903"/>
                  </a:lnTo>
                  <a:lnTo>
                    <a:pt x="251587" y="2469007"/>
                  </a:lnTo>
                  <a:lnTo>
                    <a:pt x="321310" y="2892171"/>
                  </a:lnTo>
                  <a:lnTo>
                    <a:pt x="350266" y="3056382"/>
                  </a:lnTo>
                  <a:lnTo>
                    <a:pt x="388112" y="2463800"/>
                  </a:lnTo>
                  <a:lnTo>
                    <a:pt x="411734" y="2114931"/>
                  </a:lnTo>
                  <a:lnTo>
                    <a:pt x="430530" y="1874012"/>
                  </a:lnTo>
                  <a:lnTo>
                    <a:pt x="454660" y="1604772"/>
                  </a:lnTo>
                  <a:lnTo>
                    <a:pt x="496824" y="1226947"/>
                  </a:lnTo>
                  <a:lnTo>
                    <a:pt x="557530" y="751713"/>
                  </a:lnTo>
                  <a:lnTo>
                    <a:pt x="611886" y="344551"/>
                  </a:lnTo>
                  <a:lnTo>
                    <a:pt x="635508" y="172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F82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19353" y="8241606"/>
            <a:ext cx="576391" cy="171531"/>
            <a:chOff x="0" y="0"/>
            <a:chExt cx="768521" cy="22870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68223" cy="228600"/>
            </a:xfrm>
            <a:custGeom>
              <a:avLst/>
              <a:gdLst/>
              <a:ahLst/>
              <a:cxnLst/>
              <a:rect l="l" t="t" r="r" b="b"/>
              <a:pathLst>
                <a:path w="768223" h="228600">
                  <a:moveTo>
                    <a:pt x="536194" y="0"/>
                  </a:moveTo>
                  <a:lnTo>
                    <a:pt x="275463" y="3556"/>
                  </a:lnTo>
                  <a:lnTo>
                    <a:pt x="132715" y="28448"/>
                  </a:lnTo>
                  <a:lnTo>
                    <a:pt x="57785" y="96393"/>
                  </a:lnTo>
                  <a:lnTo>
                    <a:pt x="0" y="228600"/>
                  </a:lnTo>
                  <a:lnTo>
                    <a:pt x="539242" y="228600"/>
                  </a:lnTo>
                  <a:lnTo>
                    <a:pt x="598170" y="178816"/>
                  </a:lnTo>
                  <a:lnTo>
                    <a:pt x="642239" y="228600"/>
                  </a:lnTo>
                  <a:lnTo>
                    <a:pt x="731774" y="228600"/>
                  </a:lnTo>
                  <a:lnTo>
                    <a:pt x="764413" y="134747"/>
                  </a:lnTo>
                  <a:lnTo>
                    <a:pt x="768223" y="80391"/>
                  </a:lnTo>
                  <a:lnTo>
                    <a:pt x="737108" y="44704"/>
                  </a:lnTo>
                  <a:lnTo>
                    <a:pt x="664591" y="6731"/>
                  </a:lnTo>
                  <a:lnTo>
                    <a:pt x="633476" y="31623"/>
                  </a:lnTo>
                  <a:lnTo>
                    <a:pt x="609727" y="38989"/>
                  </a:lnTo>
                  <a:lnTo>
                    <a:pt x="581406" y="28829"/>
                  </a:lnTo>
                  <a:lnTo>
                    <a:pt x="536194" y="0"/>
                  </a:lnTo>
                  <a:close/>
                </a:path>
              </a:pathLst>
            </a:custGeom>
            <a:solidFill>
              <a:srgbClr val="1E086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46063" y="5682910"/>
            <a:ext cx="889421" cy="2470165"/>
            <a:chOff x="0" y="0"/>
            <a:chExt cx="1185895" cy="32935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85672" cy="3292856"/>
            </a:xfrm>
            <a:custGeom>
              <a:avLst/>
              <a:gdLst/>
              <a:ahLst/>
              <a:cxnLst/>
              <a:rect l="l" t="t" r="r" b="b"/>
              <a:pathLst>
                <a:path w="1185672" h="3292856">
                  <a:moveTo>
                    <a:pt x="1003173" y="0"/>
                  </a:moveTo>
                  <a:lnTo>
                    <a:pt x="0" y="104521"/>
                  </a:lnTo>
                  <a:lnTo>
                    <a:pt x="900684" y="3240913"/>
                  </a:lnTo>
                  <a:lnTo>
                    <a:pt x="1091184" y="3292856"/>
                  </a:lnTo>
                  <a:lnTo>
                    <a:pt x="1110996" y="3110611"/>
                  </a:lnTo>
                  <a:lnTo>
                    <a:pt x="1151763" y="2669032"/>
                  </a:lnTo>
                  <a:lnTo>
                    <a:pt x="1185672" y="2126107"/>
                  </a:lnTo>
                  <a:lnTo>
                    <a:pt x="1184910" y="1639570"/>
                  </a:lnTo>
                  <a:lnTo>
                    <a:pt x="1145794" y="1075690"/>
                  </a:lnTo>
                  <a:lnTo>
                    <a:pt x="1113790" y="717042"/>
                  </a:lnTo>
                  <a:lnTo>
                    <a:pt x="1071880" y="409702"/>
                  </a:lnTo>
                  <a:lnTo>
                    <a:pt x="1003173" y="0"/>
                  </a:lnTo>
                  <a:close/>
                </a:path>
              </a:pathLst>
            </a:custGeom>
            <a:solidFill>
              <a:srgbClr val="0E6DB5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" name="Freeform 31"/>
          <p:cNvSpPr/>
          <p:nvPr/>
        </p:nvSpPr>
        <p:spPr>
          <a:xfrm>
            <a:off x="6708776" y="8103204"/>
            <a:ext cx="160788" cy="196827"/>
          </a:xfrm>
          <a:custGeom>
            <a:avLst/>
            <a:gdLst/>
            <a:ahLst/>
            <a:cxnLst/>
            <a:rect l="l" t="t" r="r" b="b"/>
            <a:pathLst>
              <a:path w="160788" h="196827">
                <a:moveTo>
                  <a:pt x="0" y="0"/>
                </a:moveTo>
                <a:lnTo>
                  <a:pt x="160788" y="0"/>
                </a:lnTo>
                <a:lnTo>
                  <a:pt x="160788" y="196827"/>
                </a:lnTo>
                <a:lnTo>
                  <a:pt x="0" y="1968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2" name="Group 32"/>
          <p:cNvGrpSpPr/>
          <p:nvPr/>
        </p:nvGrpSpPr>
        <p:grpSpPr>
          <a:xfrm>
            <a:off x="6677303" y="8083594"/>
            <a:ext cx="241992" cy="102226"/>
            <a:chOff x="0" y="0"/>
            <a:chExt cx="322656" cy="13630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2326" cy="136144"/>
            </a:xfrm>
            <a:custGeom>
              <a:avLst/>
              <a:gdLst/>
              <a:ahLst/>
              <a:cxnLst/>
              <a:rect l="l" t="t" r="r" b="b"/>
              <a:pathLst>
                <a:path w="322326" h="136144">
                  <a:moveTo>
                    <a:pt x="93599" y="0"/>
                  </a:moveTo>
                  <a:lnTo>
                    <a:pt x="35560" y="5969"/>
                  </a:lnTo>
                  <a:lnTo>
                    <a:pt x="7493" y="20574"/>
                  </a:lnTo>
                  <a:lnTo>
                    <a:pt x="2794" y="45466"/>
                  </a:lnTo>
                  <a:lnTo>
                    <a:pt x="7747" y="61087"/>
                  </a:lnTo>
                  <a:lnTo>
                    <a:pt x="15621" y="69596"/>
                  </a:lnTo>
                  <a:lnTo>
                    <a:pt x="19812" y="72009"/>
                  </a:lnTo>
                  <a:lnTo>
                    <a:pt x="0" y="88265"/>
                  </a:lnTo>
                  <a:lnTo>
                    <a:pt x="65151" y="119634"/>
                  </a:lnTo>
                  <a:lnTo>
                    <a:pt x="132334" y="131318"/>
                  </a:lnTo>
                  <a:lnTo>
                    <a:pt x="210693" y="136144"/>
                  </a:lnTo>
                  <a:lnTo>
                    <a:pt x="287909" y="125730"/>
                  </a:lnTo>
                  <a:lnTo>
                    <a:pt x="311912" y="115570"/>
                  </a:lnTo>
                  <a:lnTo>
                    <a:pt x="322326" y="105918"/>
                  </a:lnTo>
                  <a:lnTo>
                    <a:pt x="321691" y="90932"/>
                  </a:lnTo>
                  <a:lnTo>
                    <a:pt x="312293" y="65024"/>
                  </a:lnTo>
                  <a:lnTo>
                    <a:pt x="317119" y="47371"/>
                  </a:lnTo>
                  <a:lnTo>
                    <a:pt x="319278" y="36957"/>
                  </a:lnTo>
                  <a:lnTo>
                    <a:pt x="319024" y="29464"/>
                  </a:lnTo>
                  <a:lnTo>
                    <a:pt x="316738" y="20828"/>
                  </a:lnTo>
                  <a:lnTo>
                    <a:pt x="293370" y="13335"/>
                  </a:lnTo>
                  <a:lnTo>
                    <a:pt x="238125" y="5715"/>
                  </a:lnTo>
                  <a:lnTo>
                    <a:pt x="166370" y="635"/>
                  </a:lnTo>
                  <a:lnTo>
                    <a:pt x="93599" y="0"/>
                  </a:lnTo>
                  <a:close/>
                </a:path>
              </a:pathLst>
            </a:custGeom>
            <a:solidFill>
              <a:srgbClr val="50545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669796" y="8241606"/>
            <a:ext cx="576391" cy="171531"/>
            <a:chOff x="0" y="0"/>
            <a:chExt cx="768521" cy="22870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68223" cy="228600"/>
            </a:xfrm>
            <a:custGeom>
              <a:avLst/>
              <a:gdLst/>
              <a:ahLst/>
              <a:cxnLst/>
              <a:rect l="l" t="t" r="r" b="b"/>
              <a:pathLst>
                <a:path w="768223" h="228600">
                  <a:moveTo>
                    <a:pt x="231902" y="0"/>
                  </a:moveTo>
                  <a:lnTo>
                    <a:pt x="186817" y="28829"/>
                  </a:lnTo>
                  <a:lnTo>
                    <a:pt x="158369" y="38989"/>
                  </a:lnTo>
                  <a:lnTo>
                    <a:pt x="134620" y="31623"/>
                  </a:lnTo>
                  <a:lnTo>
                    <a:pt x="103632" y="6731"/>
                  </a:lnTo>
                  <a:lnTo>
                    <a:pt x="31115" y="44704"/>
                  </a:lnTo>
                  <a:lnTo>
                    <a:pt x="0" y="80391"/>
                  </a:lnTo>
                  <a:lnTo>
                    <a:pt x="3810" y="134747"/>
                  </a:lnTo>
                  <a:lnTo>
                    <a:pt x="36322" y="228600"/>
                  </a:lnTo>
                  <a:lnTo>
                    <a:pt x="162306" y="228600"/>
                  </a:lnTo>
                  <a:lnTo>
                    <a:pt x="214503" y="185420"/>
                  </a:lnTo>
                  <a:lnTo>
                    <a:pt x="274320" y="228600"/>
                  </a:lnTo>
                  <a:lnTo>
                    <a:pt x="768223" y="228600"/>
                  </a:lnTo>
                  <a:lnTo>
                    <a:pt x="710438" y="96393"/>
                  </a:lnTo>
                  <a:lnTo>
                    <a:pt x="635254" y="28448"/>
                  </a:lnTo>
                  <a:lnTo>
                    <a:pt x="492506" y="3556"/>
                  </a:lnTo>
                  <a:lnTo>
                    <a:pt x="231902" y="0"/>
                  </a:lnTo>
                  <a:close/>
                </a:path>
              </a:pathLst>
            </a:custGeom>
            <a:solidFill>
              <a:srgbClr val="1E086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6" name="Freeform 36"/>
          <p:cNvSpPr/>
          <p:nvPr/>
        </p:nvSpPr>
        <p:spPr>
          <a:xfrm>
            <a:off x="4510404" y="4479909"/>
            <a:ext cx="160789" cy="221777"/>
          </a:xfrm>
          <a:custGeom>
            <a:avLst/>
            <a:gdLst/>
            <a:ahLst/>
            <a:cxnLst/>
            <a:rect l="l" t="t" r="r" b="b"/>
            <a:pathLst>
              <a:path w="160789" h="221777">
                <a:moveTo>
                  <a:pt x="0" y="0"/>
                </a:moveTo>
                <a:lnTo>
                  <a:pt x="160789" y="0"/>
                </a:lnTo>
                <a:lnTo>
                  <a:pt x="160789" y="221777"/>
                </a:lnTo>
                <a:lnTo>
                  <a:pt x="0" y="221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37"/>
          <p:cNvSpPr/>
          <p:nvPr/>
        </p:nvSpPr>
        <p:spPr>
          <a:xfrm>
            <a:off x="4723865" y="3584482"/>
            <a:ext cx="2176194" cy="2639154"/>
          </a:xfrm>
          <a:custGeom>
            <a:avLst/>
            <a:gdLst/>
            <a:ahLst/>
            <a:cxnLst/>
            <a:rect l="l" t="t" r="r" b="b"/>
            <a:pathLst>
              <a:path w="2176194" h="2639154">
                <a:moveTo>
                  <a:pt x="0" y="0"/>
                </a:moveTo>
                <a:lnTo>
                  <a:pt x="2176194" y="0"/>
                </a:lnTo>
                <a:lnTo>
                  <a:pt x="2176194" y="2639154"/>
                </a:lnTo>
                <a:lnTo>
                  <a:pt x="0" y="26391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8" name="Group 38"/>
          <p:cNvGrpSpPr/>
          <p:nvPr/>
        </p:nvGrpSpPr>
        <p:grpSpPr>
          <a:xfrm>
            <a:off x="4720966" y="5264314"/>
            <a:ext cx="1737836" cy="965080"/>
            <a:chOff x="0" y="0"/>
            <a:chExt cx="2317114" cy="128677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16988" cy="1286129"/>
            </a:xfrm>
            <a:custGeom>
              <a:avLst/>
              <a:gdLst/>
              <a:ahLst/>
              <a:cxnLst/>
              <a:rect l="l" t="t" r="r" b="b"/>
              <a:pathLst>
                <a:path w="2316988" h="1286129">
                  <a:moveTo>
                    <a:pt x="1766062" y="0"/>
                  </a:moveTo>
                  <a:lnTo>
                    <a:pt x="0" y="0"/>
                  </a:lnTo>
                  <a:lnTo>
                    <a:pt x="0" y="76073"/>
                  </a:lnTo>
                  <a:lnTo>
                    <a:pt x="86995" y="212344"/>
                  </a:lnTo>
                  <a:lnTo>
                    <a:pt x="546989" y="1286129"/>
                  </a:lnTo>
                  <a:lnTo>
                    <a:pt x="2316988" y="1286129"/>
                  </a:lnTo>
                  <a:lnTo>
                    <a:pt x="2310511" y="1271143"/>
                  </a:lnTo>
                  <a:lnTo>
                    <a:pt x="557022" y="1271143"/>
                  </a:lnTo>
                  <a:lnTo>
                    <a:pt x="100457" y="205359"/>
                  </a:lnTo>
                  <a:lnTo>
                    <a:pt x="15113" y="71755"/>
                  </a:lnTo>
                  <a:lnTo>
                    <a:pt x="15113" y="15113"/>
                  </a:lnTo>
                  <a:lnTo>
                    <a:pt x="1772412" y="15113"/>
                  </a:lnTo>
                  <a:lnTo>
                    <a:pt x="1766062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756029" y="15113"/>
              <a:ext cx="537972" cy="1256157"/>
            </a:xfrm>
            <a:custGeom>
              <a:avLst/>
              <a:gdLst/>
              <a:ahLst/>
              <a:cxnLst/>
              <a:rect l="l" t="t" r="r" b="b"/>
              <a:pathLst>
                <a:path w="537972" h="1256157">
                  <a:moveTo>
                    <a:pt x="16383" y="0"/>
                  </a:moveTo>
                  <a:lnTo>
                    <a:pt x="0" y="0"/>
                  </a:lnTo>
                  <a:lnTo>
                    <a:pt x="537972" y="1256157"/>
                  </a:lnTo>
                  <a:lnTo>
                    <a:pt x="537972" y="1217676"/>
                  </a:lnTo>
                  <a:lnTo>
                    <a:pt x="16383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294128" y="1232789"/>
              <a:ext cx="16510" cy="38481"/>
            </a:xfrm>
            <a:custGeom>
              <a:avLst/>
              <a:gdLst/>
              <a:ahLst/>
              <a:cxnLst/>
              <a:rect l="l" t="t" r="r" b="b"/>
              <a:pathLst>
                <a:path w="16510" h="38481">
                  <a:moveTo>
                    <a:pt x="0" y="0"/>
                  </a:moveTo>
                  <a:lnTo>
                    <a:pt x="0" y="38481"/>
                  </a:lnTo>
                  <a:lnTo>
                    <a:pt x="16510" y="38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737608" y="5325301"/>
            <a:ext cx="1649472" cy="892309"/>
            <a:chOff x="0" y="0"/>
            <a:chExt cx="2199296" cy="118974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198751" cy="1189355"/>
            </a:xfrm>
            <a:custGeom>
              <a:avLst/>
              <a:gdLst/>
              <a:ahLst/>
              <a:cxnLst/>
              <a:rect l="l" t="t" r="r" b="b"/>
              <a:pathLst>
                <a:path w="2198751" h="1189355">
                  <a:moveTo>
                    <a:pt x="1688719" y="0"/>
                  </a:moveTo>
                  <a:lnTo>
                    <a:pt x="0" y="0"/>
                  </a:lnTo>
                  <a:lnTo>
                    <a:pt x="510032" y="1189355"/>
                  </a:lnTo>
                  <a:lnTo>
                    <a:pt x="2198751" y="1189355"/>
                  </a:lnTo>
                  <a:lnTo>
                    <a:pt x="1688719" y="0"/>
                  </a:lnTo>
                  <a:close/>
                </a:path>
              </a:pathLst>
            </a:custGeom>
            <a:solidFill>
              <a:srgbClr val="D3E8F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729283" y="5319759"/>
            <a:ext cx="1665642" cy="903860"/>
            <a:chOff x="0" y="0"/>
            <a:chExt cx="2220856" cy="120514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20595" cy="1204595"/>
            </a:xfrm>
            <a:custGeom>
              <a:avLst/>
              <a:gdLst/>
              <a:ahLst/>
              <a:cxnLst/>
              <a:rect l="l" t="t" r="r" b="b"/>
              <a:pathLst>
                <a:path w="2220595" h="1204595">
                  <a:moveTo>
                    <a:pt x="1704213" y="0"/>
                  </a:moveTo>
                  <a:lnTo>
                    <a:pt x="0" y="0"/>
                  </a:lnTo>
                  <a:lnTo>
                    <a:pt x="516255" y="1204595"/>
                  </a:lnTo>
                  <a:lnTo>
                    <a:pt x="2220595" y="1204595"/>
                  </a:lnTo>
                  <a:lnTo>
                    <a:pt x="2214118" y="1189482"/>
                  </a:lnTo>
                  <a:lnTo>
                    <a:pt x="526288" y="1189482"/>
                  </a:lnTo>
                  <a:lnTo>
                    <a:pt x="22733" y="15113"/>
                  </a:lnTo>
                  <a:lnTo>
                    <a:pt x="1710690" y="15113"/>
                  </a:lnTo>
                  <a:lnTo>
                    <a:pt x="1704213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694307" y="15113"/>
              <a:ext cx="503428" cy="1174496"/>
            </a:xfrm>
            <a:custGeom>
              <a:avLst/>
              <a:gdLst/>
              <a:ahLst/>
              <a:cxnLst/>
              <a:rect l="l" t="t" r="r" b="b"/>
              <a:pathLst>
                <a:path w="503428" h="1174496">
                  <a:moveTo>
                    <a:pt x="16383" y="0"/>
                  </a:moveTo>
                  <a:lnTo>
                    <a:pt x="0" y="0"/>
                  </a:lnTo>
                  <a:lnTo>
                    <a:pt x="503428" y="1174496"/>
                  </a:lnTo>
                  <a:lnTo>
                    <a:pt x="503428" y="1136396"/>
                  </a:lnTo>
                  <a:lnTo>
                    <a:pt x="16383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197862" y="1151509"/>
              <a:ext cx="16383" cy="38100"/>
            </a:xfrm>
            <a:custGeom>
              <a:avLst/>
              <a:gdLst/>
              <a:ahLst/>
              <a:cxnLst/>
              <a:rect l="l" t="t" r="r" b="b"/>
              <a:pathLst>
                <a:path w="16383" h="38100">
                  <a:moveTo>
                    <a:pt x="0" y="0"/>
                  </a:moveTo>
                  <a:lnTo>
                    <a:pt x="0" y="38100"/>
                  </a:lnTo>
                  <a:lnTo>
                    <a:pt x="16383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824290" y="8319219"/>
            <a:ext cx="401971" cy="94140"/>
            <a:chOff x="0" y="0"/>
            <a:chExt cx="535962" cy="12552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35432" cy="125222"/>
            </a:xfrm>
            <a:custGeom>
              <a:avLst/>
              <a:gdLst/>
              <a:ahLst/>
              <a:cxnLst/>
              <a:rect l="l" t="t" r="r" b="b"/>
              <a:pathLst>
                <a:path w="535432" h="125222">
                  <a:moveTo>
                    <a:pt x="535432" y="0"/>
                  </a:moveTo>
                  <a:lnTo>
                    <a:pt x="0" y="0"/>
                  </a:lnTo>
                  <a:lnTo>
                    <a:pt x="0" y="125222"/>
                  </a:lnTo>
                  <a:lnTo>
                    <a:pt x="535432" y="125222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ACD1F5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818743" y="8314100"/>
            <a:ext cx="413522" cy="105691"/>
            <a:chOff x="0" y="0"/>
            <a:chExt cx="551363" cy="14092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50799" cy="140462"/>
            </a:xfrm>
            <a:custGeom>
              <a:avLst/>
              <a:gdLst/>
              <a:ahLst/>
              <a:cxnLst/>
              <a:rect l="l" t="t" r="r" b="b"/>
              <a:pathLst>
                <a:path w="550799" h="140462">
                  <a:moveTo>
                    <a:pt x="550672" y="0"/>
                  </a:moveTo>
                  <a:lnTo>
                    <a:pt x="535813" y="0"/>
                  </a:lnTo>
                  <a:lnTo>
                    <a:pt x="535813" y="381"/>
                  </a:lnTo>
                  <a:lnTo>
                    <a:pt x="0" y="381"/>
                  </a:lnTo>
                  <a:lnTo>
                    <a:pt x="0" y="14224"/>
                  </a:lnTo>
                  <a:lnTo>
                    <a:pt x="0" y="125095"/>
                  </a:lnTo>
                  <a:lnTo>
                    <a:pt x="0" y="140462"/>
                  </a:lnTo>
                  <a:lnTo>
                    <a:pt x="550672" y="140462"/>
                  </a:lnTo>
                  <a:lnTo>
                    <a:pt x="550672" y="125095"/>
                  </a:lnTo>
                  <a:lnTo>
                    <a:pt x="14986" y="125095"/>
                  </a:lnTo>
                  <a:lnTo>
                    <a:pt x="14986" y="14224"/>
                  </a:lnTo>
                  <a:lnTo>
                    <a:pt x="535813" y="14224"/>
                  </a:lnTo>
                  <a:lnTo>
                    <a:pt x="535813" y="124714"/>
                  </a:lnTo>
                  <a:lnTo>
                    <a:pt x="550799" y="124714"/>
                  </a:lnTo>
                  <a:lnTo>
                    <a:pt x="550799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691227" y="5746669"/>
            <a:ext cx="86054" cy="2605888"/>
            <a:chOff x="0" y="0"/>
            <a:chExt cx="114739" cy="347451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4427" cy="3474085"/>
            </a:xfrm>
            <a:custGeom>
              <a:avLst/>
              <a:gdLst/>
              <a:ahLst/>
              <a:cxnLst/>
              <a:rect l="l" t="t" r="r" b="b"/>
              <a:pathLst>
                <a:path w="114427" h="3474085">
                  <a:moveTo>
                    <a:pt x="0" y="0"/>
                  </a:moveTo>
                  <a:lnTo>
                    <a:pt x="0" y="3474085"/>
                  </a:lnTo>
                  <a:lnTo>
                    <a:pt x="114427" y="3474085"/>
                  </a:lnTo>
                  <a:lnTo>
                    <a:pt x="114427" y="1687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1F5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5685676" y="5727265"/>
            <a:ext cx="97028" cy="2630723"/>
            <a:chOff x="0" y="0"/>
            <a:chExt cx="129370" cy="3507631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28905" cy="3507105"/>
            </a:xfrm>
            <a:custGeom>
              <a:avLst/>
              <a:gdLst/>
              <a:ahLst/>
              <a:cxnLst/>
              <a:rect l="l" t="t" r="r" b="b"/>
              <a:pathLst>
                <a:path w="128905" h="3507105">
                  <a:moveTo>
                    <a:pt x="0" y="0"/>
                  </a:moveTo>
                  <a:lnTo>
                    <a:pt x="0" y="3507105"/>
                  </a:lnTo>
                  <a:lnTo>
                    <a:pt x="128905" y="3507105"/>
                  </a:lnTo>
                  <a:lnTo>
                    <a:pt x="128905" y="3491992"/>
                  </a:lnTo>
                  <a:lnTo>
                    <a:pt x="14986" y="3491992"/>
                  </a:lnTo>
                  <a:lnTo>
                    <a:pt x="14986" y="49022"/>
                  </a:lnTo>
                  <a:lnTo>
                    <a:pt x="33147" y="49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13792" y="168656"/>
              <a:ext cx="15113" cy="3323336"/>
            </a:xfrm>
            <a:custGeom>
              <a:avLst/>
              <a:gdLst/>
              <a:ahLst/>
              <a:cxnLst/>
              <a:rect l="l" t="t" r="r" b="b"/>
              <a:pathLst>
                <a:path w="15113" h="3323336">
                  <a:moveTo>
                    <a:pt x="0" y="0"/>
                  </a:moveTo>
                  <a:lnTo>
                    <a:pt x="0" y="3323336"/>
                  </a:lnTo>
                  <a:lnTo>
                    <a:pt x="15113" y="3323336"/>
                  </a:lnTo>
                  <a:lnTo>
                    <a:pt x="15113" y="22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4986" y="49022"/>
              <a:ext cx="98806" cy="146558"/>
            </a:xfrm>
            <a:custGeom>
              <a:avLst/>
              <a:gdLst/>
              <a:ahLst/>
              <a:cxnLst/>
              <a:rect l="l" t="t" r="r" b="b"/>
              <a:pathLst>
                <a:path w="98806" h="146558">
                  <a:moveTo>
                    <a:pt x="18161" y="0"/>
                  </a:moveTo>
                  <a:lnTo>
                    <a:pt x="0" y="0"/>
                  </a:lnTo>
                  <a:lnTo>
                    <a:pt x="98806" y="146558"/>
                  </a:lnTo>
                  <a:lnTo>
                    <a:pt x="98806" y="119634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361341" y="5754869"/>
            <a:ext cx="330356" cy="2564305"/>
            <a:chOff x="0" y="0"/>
            <a:chExt cx="440475" cy="341907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39801" cy="3418332"/>
            </a:xfrm>
            <a:custGeom>
              <a:avLst/>
              <a:gdLst/>
              <a:ahLst/>
              <a:cxnLst/>
              <a:rect l="l" t="t" r="r" b="b"/>
              <a:pathLst>
                <a:path w="439801" h="3418332">
                  <a:moveTo>
                    <a:pt x="439801" y="0"/>
                  </a:moveTo>
                  <a:lnTo>
                    <a:pt x="0" y="0"/>
                  </a:lnTo>
                  <a:lnTo>
                    <a:pt x="0" y="3418332"/>
                  </a:lnTo>
                  <a:lnTo>
                    <a:pt x="439801" y="3418332"/>
                  </a:lnTo>
                  <a:lnTo>
                    <a:pt x="439801" y="0"/>
                  </a:lnTo>
                  <a:close/>
                </a:path>
              </a:pathLst>
            </a:custGeom>
            <a:solidFill>
              <a:srgbClr val="ECF5F9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5355782" y="5746584"/>
            <a:ext cx="340752" cy="2572391"/>
            <a:chOff x="0" y="0"/>
            <a:chExt cx="454336" cy="3429854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454152" cy="3429889"/>
            </a:xfrm>
            <a:custGeom>
              <a:avLst/>
              <a:gdLst/>
              <a:ahLst/>
              <a:cxnLst/>
              <a:rect l="l" t="t" r="r" b="b"/>
              <a:pathLst>
                <a:path w="454152" h="3429889">
                  <a:moveTo>
                    <a:pt x="454152" y="0"/>
                  </a:moveTo>
                  <a:lnTo>
                    <a:pt x="0" y="0"/>
                  </a:lnTo>
                  <a:lnTo>
                    <a:pt x="0" y="15367"/>
                  </a:lnTo>
                  <a:lnTo>
                    <a:pt x="0" y="3429889"/>
                  </a:lnTo>
                  <a:lnTo>
                    <a:pt x="14986" y="3429889"/>
                  </a:lnTo>
                  <a:lnTo>
                    <a:pt x="14986" y="15367"/>
                  </a:lnTo>
                  <a:lnTo>
                    <a:pt x="439166" y="15367"/>
                  </a:lnTo>
                  <a:lnTo>
                    <a:pt x="439166" y="3429889"/>
                  </a:lnTo>
                  <a:lnTo>
                    <a:pt x="454152" y="3429889"/>
                  </a:lnTo>
                  <a:lnTo>
                    <a:pt x="454152" y="15367"/>
                  </a:lnTo>
                  <a:lnTo>
                    <a:pt x="454152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770873" y="8319227"/>
            <a:ext cx="1167221" cy="94140"/>
            <a:chOff x="0" y="0"/>
            <a:chExt cx="1556294" cy="12552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555750" cy="125222"/>
            </a:xfrm>
            <a:custGeom>
              <a:avLst/>
              <a:gdLst/>
              <a:ahLst/>
              <a:cxnLst/>
              <a:rect l="l" t="t" r="r" b="b"/>
              <a:pathLst>
                <a:path w="1555750" h="125222">
                  <a:moveTo>
                    <a:pt x="1555750" y="0"/>
                  </a:moveTo>
                  <a:lnTo>
                    <a:pt x="0" y="0"/>
                  </a:lnTo>
                  <a:lnTo>
                    <a:pt x="0" y="125222"/>
                  </a:lnTo>
                  <a:lnTo>
                    <a:pt x="1555750" y="125222"/>
                  </a:lnTo>
                  <a:lnTo>
                    <a:pt x="1555750" y="0"/>
                  </a:lnTo>
                  <a:close/>
                </a:path>
              </a:pathLst>
            </a:custGeom>
            <a:solidFill>
              <a:srgbClr val="D3E8F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4762550" y="8314100"/>
            <a:ext cx="1180504" cy="105691"/>
            <a:chOff x="0" y="0"/>
            <a:chExt cx="1574006" cy="140921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573784" cy="140462"/>
            </a:xfrm>
            <a:custGeom>
              <a:avLst/>
              <a:gdLst/>
              <a:ahLst/>
              <a:cxnLst/>
              <a:rect l="l" t="t" r="r" b="b"/>
              <a:pathLst>
                <a:path w="1573784" h="140462">
                  <a:moveTo>
                    <a:pt x="1573784" y="0"/>
                  </a:moveTo>
                  <a:lnTo>
                    <a:pt x="1558671" y="0"/>
                  </a:lnTo>
                  <a:lnTo>
                    <a:pt x="1558671" y="381"/>
                  </a:lnTo>
                  <a:lnTo>
                    <a:pt x="0" y="381"/>
                  </a:lnTo>
                  <a:lnTo>
                    <a:pt x="0" y="14224"/>
                  </a:lnTo>
                  <a:lnTo>
                    <a:pt x="0" y="125095"/>
                  </a:lnTo>
                  <a:lnTo>
                    <a:pt x="0" y="140462"/>
                  </a:lnTo>
                  <a:lnTo>
                    <a:pt x="1573784" y="140462"/>
                  </a:lnTo>
                  <a:lnTo>
                    <a:pt x="1573784" y="125095"/>
                  </a:lnTo>
                  <a:lnTo>
                    <a:pt x="15113" y="125095"/>
                  </a:lnTo>
                  <a:lnTo>
                    <a:pt x="15113" y="14224"/>
                  </a:lnTo>
                  <a:lnTo>
                    <a:pt x="1558671" y="14224"/>
                  </a:lnTo>
                  <a:lnTo>
                    <a:pt x="1558671" y="124714"/>
                  </a:lnTo>
                  <a:lnTo>
                    <a:pt x="1573784" y="124714"/>
                  </a:lnTo>
                  <a:lnTo>
                    <a:pt x="1573784" y="0"/>
                  </a:lnTo>
                  <a:close/>
                </a:path>
              </a:pathLst>
            </a:custGeom>
            <a:solidFill>
              <a:srgbClr val="6078C4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4094469" y="4255251"/>
            <a:ext cx="526722" cy="537695"/>
            <a:chOff x="0" y="0"/>
            <a:chExt cx="702296" cy="716927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701929" cy="716661"/>
            </a:xfrm>
            <a:custGeom>
              <a:avLst/>
              <a:gdLst/>
              <a:ahLst/>
              <a:cxnLst/>
              <a:rect l="l" t="t" r="r" b="b"/>
              <a:pathLst>
                <a:path w="701929" h="716661">
                  <a:moveTo>
                    <a:pt x="38227" y="0"/>
                  </a:moveTo>
                  <a:lnTo>
                    <a:pt x="24003" y="2667"/>
                  </a:lnTo>
                  <a:lnTo>
                    <a:pt x="11430" y="10795"/>
                  </a:lnTo>
                  <a:lnTo>
                    <a:pt x="2921" y="23241"/>
                  </a:lnTo>
                  <a:lnTo>
                    <a:pt x="0" y="37465"/>
                  </a:lnTo>
                  <a:lnTo>
                    <a:pt x="2667" y="51689"/>
                  </a:lnTo>
                  <a:lnTo>
                    <a:pt x="10795" y="64262"/>
                  </a:lnTo>
                  <a:lnTo>
                    <a:pt x="637032" y="705231"/>
                  </a:lnTo>
                  <a:lnTo>
                    <a:pt x="649351" y="713740"/>
                  </a:lnTo>
                  <a:lnTo>
                    <a:pt x="663702" y="716661"/>
                  </a:lnTo>
                  <a:lnTo>
                    <a:pt x="677926" y="713994"/>
                  </a:lnTo>
                  <a:lnTo>
                    <a:pt x="690499" y="705866"/>
                  </a:lnTo>
                  <a:lnTo>
                    <a:pt x="699008" y="693420"/>
                  </a:lnTo>
                  <a:lnTo>
                    <a:pt x="701929" y="679069"/>
                  </a:lnTo>
                  <a:lnTo>
                    <a:pt x="699262" y="664845"/>
                  </a:lnTo>
                  <a:lnTo>
                    <a:pt x="691134" y="652272"/>
                  </a:lnTo>
                  <a:lnTo>
                    <a:pt x="64897" y="11430"/>
                  </a:lnTo>
                  <a:lnTo>
                    <a:pt x="52578" y="2921"/>
                  </a:lnTo>
                  <a:lnTo>
                    <a:pt x="38227" y="0"/>
                  </a:lnTo>
                  <a:close/>
                </a:path>
              </a:pathLst>
            </a:custGeom>
            <a:solidFill>
              <a:srgbClr val="044F82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8" name="Freeform 68"/>
          <p:cNvSpPr/>
          <p:nvPr/>
        </p:nvSpPr>
        <p:spPr>
          <a:xfrm>
            <a:off x="4025265" y="4188826"/>
            <a:ext cx="160789" cy="158016"/>
          </a:xfrm>
          <a:custGeom>
            <a:avLst/>
            <a:gdLst/>
            <a:ahLst/>
            <a:cxnLst/>
            <a:rect l="l" t="t" r="r" b="b"/>
            <a:pathLst>
              <a:path w="160789" h="158016">
                <a:moveTo>
                  <a:pt x="0" y="0"/>
                </a:moveTo>
                <a:lnTo>
                  <a:pt x="160789" y="0"/>
                </a:lnTo>
                <a:lnTo>
                  <a:pt x="160789" y="158016"/>
                </a:lnTo>
                <a:lnTo>
                  <a:pt x="0" y="1580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9" name="Freeform 69"/>
          <p:cNvSpPr/>
          <p:nvPr/>
        </p:nvSpPr>
        <p:spPr>
          <a:xfrm>
            <a:off x="4094571" y="3925466"/>
            <a:ext cx="202371" cy="205143"/>
          </a:xfrm>
          <a:custGeom>
            <a:avLst/>
            <a:gdLst/>
            <a:ahLst/>
            <a:cxnLst/>
            <a:rect l="l" t="t" r="r" b="b"/>
            <a:pathLst>
              <a:path w="202371" h="205143">
                <a:moveTo>
                  <a:pt x="0" y="0"/>
                </a:moveTo>
                <a:lnTo>
                  <a:pt x="202371" y="0"/>
                </a:lnTo>
                <a:lnTo>
                  <a:pt x="202371" y="205143"/>
                </a:lnTo>
                <a:lnTo>
                  <a:pt x="0" y="2051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0" name="Group 70"/>
          <p:cNvGrpSpPr/>
          <p:nvPr/>
        </p:nvGrpSpPr>
        <p:grpSpPr>
          <a:xfrm>
            <a:off x="3817252" y="3972492"/>
            <a:ext cx="432005" cy="429694"/>
            <a:chOff x="0" y="0"/>
            <a:chExt cx="576006" cy="572926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575818" cy="572643"/>
            </a:xfrm>
            <a:custGeom>
              <a:avLst/>
              <a:gdLst/>
              <a:ahLst/>
              <a:cxnLst/>
              <a:rect l="l" t="t" r="r" b="b"/>
              <a:pathLst>
                <a:path w="575818" h="572643">
                  <a:moveTo>
                    <a:pt x="374904" y="0"/>
                  </a:moveTo>
                  <a:lnTo>
                    <a:pt x="0" y="366649"/>
                  </a:lnTo>
                  <a:lnTo>
                    <a:pt x="200787" y="572643"/>
                  </a:lnTo>
                  <a:lnTo>
                    <a:pt x="575818" y="205486"/>
                  </a:lnTo>
                  <a:lnTo>
                    <a:pt x="530225" y="127381"/>
                  </a:lnTo>
                  <a:lnTo>
                    <a:pt x="492506" y="86106"/>
                  </a:lnTo>
                  <a:lnTo>
                    <a:pt x="451993" y="47498"/>
                  </a:lnTo>
                  <a:lnTo>
                    <a:pt x="389509" y="1524"/>
                  </a:lnTo>
                  <a:lnTo>
                    <a:pt x="374904" y="0"/>
                  </a:lnTo>
                  <a:close/>
                </a:path>
              </a:pathLst>
            </a:custGeom>
            <a:solidFill>
              <a:srgbClr val="1E086E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2" name="Freeform 72"/>
          <p:cNvSpPr/>
          <p:nvPr/>
        </p:nvSpPr>
        <p:spPr>
          <a:xfrm>
            <a:off x="3775765" y="4233182"/>
            <a:ext cx="202371" cy="205143"/>
          </a:xfrm>
          <a:custGeom>
            <a:avLst/>
            <a:gdLst/>
            <a:ahLst/>
            <a:cxnLst/>
            <a:rect l="l" t="t" r="r" b="b"/>
            <a:pathLst>
              <a:path w="202371" h="205143">
                <a:moveTo>
                  <a:pt x="0" y="0"/>
                </a:moveTo>
                <a:lnTo>
                  <a:pt x="202371" y="0"/>
                </a:lnTo>
                <a:lnTo>
                  <a:pt x="202371" y="205143"/>
                </a:lnTo>
                <a:lnTo>
                  <a:pt x="0" y="2051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3" name="Freeform 73"/>
          <p:cNvSpPr/>
          <p:nvPr/>
        </p:nvSpPr>
        <p:spPr>
          <a:xfrm>
            <a:off x="6107051" y="5702315"/>
            <a:ext cx="388111" cy="329779"/>
          </a:xfrm>
          <a:custGeom>
            <a:avLst/>
            <a:gdLst/>
            <a:ahLst/>
            <a:cxnLst/>
            <a:rect l="l" t="t" r="r" b="b"/>
            <a:pathLst>
              <a:path w="388111" h="329779">
                <a:moveTo>
                  <a:pt x="0" y="0"/>
                </a:moveTo>
                <a:lnTo>
                  <a:pt x="388111" y="0"/>
                </a:lnTo>
                <a:lnTo>
                  <a:pt x="388111" y="329779"/>
                </a:lnTo>
                <a:lnTo>
                  <a:pt x="0" y="3297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4" name="Freeform 74"/>
          <p:cNvSpPr/>
          <p:nvPr/>
        </p:nvSpPr>
        <p:spPr>
          <a:xfrm>
            <a:off x="6101498" y="5694009"/>
            <a:ext cx="399084" cy="343640"/>
          </a:xfrm>
          <a:custGeom>
            <a:avLst/>
            <a:gdLst/>
            <a:ahLst/>
            <a:cxnLst/>
            <a:rect l="l" t="t" r="r" b="b"/>
            <a:pathLst>
              <a:path w="399084" h="343640">
                <a:moveTo>
                  <a:pt x="0" y="0"/>
                </a:moveTo>
                <a:lnTo>
                  <a:pt x="399084" y="0"/>
                </a:lnTo>
                <a:lnTo>
                  <a:pt x="399084" y="343640"/>
                </a:lnTo>
                <a:lnTo>
                  <a:pt x="0" y="3436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5" name="Freeform 75"/>
          <p:cNvSpPr/>
          <p:nvPr/>
        </p:nvSpPr>
        <p:spPr>
          <a:xfrm>
            <a:off x="6306644" y="4294061"/>
            <a:ext cx="806831" cy="1602112"/>
          </a:xfrm>
          <a:custGeom>
            <a:avLst/>
            <a:gdLst/>
            <a:ahLst/>
            <a:cxnLst/>
            <a:rect l="l" t="t" r="r" b="b"/>
            <a:pathLst>
              <a:path w="806831" h="1602112">
                <a:moveTo>
                  <a:pt x="0" y="0"/>
                </a:moveTo>
                <a:lnTo>
                  <a:pt x="806831" y="0"/>
                </a:lnTo>
                <a:lnTo>
                  <a:pt x="806831" y="1602113"/>
                </a:lnTo>
                <a:lnTo>
                  <a:pt x="0" y="16021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6" name="Freeform 76"/>
          <p:cNvSpPr/>
          <p:nvPr/>
        </p:nvSpPr>
        <p:spPr>
          <a:xfrm>
            <a:off x="6298326" y="4288527"/>
            <a:ext cx="820116" cy="1613086"/>
          </a:xfrm>
          <a:custGeom>
            <a:avLst/>
            <a:gdLst/>
            <a:ahLst/>
            <a:cxnLst/>
            <a:rect l="l" t="t" r="r" b="b"/>
            <a:pathLst>
              <a:path w="820116" h="1613086">
                <a:moveTo>
                  <a:pt x="0" y="0"/>
                </a:moveTo>
                <a:lnTo>
                  <a:pt x="820115" y="0"/>
                </a:lnTo>
                <a:lnTo>
                  <a:pt x="820115" y="1613086"/>
                </a:lnTo>
                <a:lnTo>
                  <a:pt x="0" y="161308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7" name="Group 77"/>
          <p:cNvGrpSpPr/>
          <p:nvPr/>
        </p:nvGrpSpPr>
        <p:grpSpPr>
          <a:xfrm>
            <a:off x="6350999" y="5688454"/>
            <a:ext cx="185392" cy="248922"/>
            <a:chOff x="0" y="0"/>
            <a:chExt cx="247190" cy="331897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247015" cy="331851"/>
            </a:xfrm>
            <a:custGeom>
              <a:avLst/>
              <a:gdLst/>
              <a:ahLst/>
              <a:cxnLst/>
              <a:rect l="l" t="t" r="r" b="b"/>
              <a:pathLst>
                <a:path w="247015" h="331851">
                  <a:moveTo>
                    <a:pt x="75819" y="0"/>
                  </a:moveTo>
                  <a:lnTo>
                    <a:pt x="0" y="53594"/>
                  </a:lnTo>
                  <a:lnTo>
                    <a:pt x="23876" y="153797"/>
                  </a:lnTo>
                  <a:lnTo>
                    <a:pt x="44069" y="216154"/>
                  </a:lnTo>
                  <a:lnTo>
                    <a:pt x="72136" y="266827"/>
                  </a:lnTo>
                  <a:lnTo>
                    <a:pt x="118745" y="331851"/>
                  </a:lnTo>
                  <a:lnTo>
                    <a:pt x="247015" y="327406"/>
                  </a:lnTo>
                  <a:lnTo>
                    <a:pt x="234569" y="312166"/>
                  </a:lnTo>
                  <a:lnTo>
                    <a:pt x="212725" y="272923"/>
                  </a:lnTo>
                  <a:lnTo>
                    <a:pt x="165100" y="179070"/>
                  </a:lnTo>
                  <a:lnTo>
                    <a:pt x="75819" y="0"/>
                  </a:lnTo>
                  <a:close/>
                </a:path>
              </a:pathLst>
            </a:custGeom>
            <a:solidFill>
              <a:srgbClr val="0E6DB5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9" name="Freeform 79"/>
          <p:cNvSpPr/>
          <p:nvPr/>
        </p:nvSpPr>
        <p:spPr>
          <a:xfrm>
            <a:off x="4263677" y="4477138"/>
            <a:ext cx="219005" cy="243956"/>
          </a:xfrm>
          <a:custGeom>
            <a:avLst/>
            <a:gdLst/>
            <a:ahLst/>
            <a:cxnLst/>
            <a:rect l="l" t="t" r="r" b="b"/>
            <a:pathLst>
              <a:path w="219005" h="243956">
                <a:moveTo>
                  <a:pt x="0" y="0"/>
                </a:moveTo>
                <a:lnTo>
                  <a:pt x="219005" y="0"/>
                </a:lnTo>
                <a:lnTo>
                  <a:pt x="219005" y="243956"/>
                </a:lnTo>
                <a:lnTo>
                  <a:pt x="0" y="24395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0" name="Freeform 80"/>
          <p:cNvSpPr/>
          <p:nvPr/>
        </p:nvSpPr>
        <p:spPr>
          <a:xfrm>
            <a:off x="8773861" y="4452075"/>
            <a:ext cx="753923" cy="155474"/>
          </a:xfrm>
          <a:custGeom>
            <a:avLst/>
            <a:gdLst/>
            <a:ahLst/>
            <a:cxnLst/>
            <a:rect l="l" t="t" r="r" b="b"/>
            <a:pathLst>
              <a:path w="753923" h="155474">
                <a:moveTo>
                  <a:pt x="0" y="0"/>
                </a:moveTo>
                <a:lnTo>
                  <a:pt x="753923" y="0"/>
                </a:lnTo>
                <a:lnTo>
                  <a:pt x="753923" y="155474"/>
                </a:lnTo>
                <a:lnTo>
                  <a:pt x="0" y="1554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1" name="Freeform 81"/>
          <p:cNvSpPr/>
          <p:nvPr/>
        </p:nvSpPr>
        <p:spPr>
          <a:xfrm>
            <a:off x="16128378" y="7518073"/>
            <a:ext cx="753797" cy="157784"/>
          </a:xfrm>
          <a:custGeom>
            <a:avLst/>
            <a:gdLst/>
            <a:ahLst/>
            <a:cxnLst/>
            <a:rect l="l" t="t" r="r" b="b"/>
            <a:pathLst>
              <a:path w="753797" h="157784">
                <a:moveTo>
                  <a:pt x="0" y="0"/>
                </a:moveTo>
                <a:lnTo>
                  <a:pt x="753797" y="0"/>
                </a:lnTo>
                <a:lnTo>
                  <a:pt x="753797" y="157784"/>
                </a:lnTo>
                <a:lnTo>
                  <a:pt x="0" y="1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5" name="Group 2">
            <a:extLst>
              <a:ext uri="{FF2B5EF4-FFF2-40B4-BE49-F238E27FC236}">
                <a16:creationId xmlns:a16="http://schemas.microsoft.com/office/drawing/2014/main" id="{0A5AD8E0-C2A8-8602-79A7-A0515F9A621F}"/>
              </a:ext>
            </a:extLst>
          </p:cNvPr>
          <p:cNvGrpSpPr/>
          <p:nvPr/>
        </p:nvGrpSpPr>
        <p:grpSpPr>
          <a:xfrm>
            <a:off x="0" y="1104900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5C62C7DB-1813-90F3-A124-94FFD54E2B76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43731" y="738276"/>
            <a:ext cx="7230301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 dirty="0">
                <a:solidFill>
                  <a:srgbClr val="1E086E"/>
                </a:solidFill>
                <a:latin typeface="Public Sans Bold"/>
              </a:rPr>
              <a:t>PAGAMENTO DE LANCE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04784" y="3189273"/>
            <a:ext cx="11768081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4"/>
              </a:lnSpc>
            </a:pPr>
            <a:r>
              <a:rPr lang="en-US" sz="2728">
                <a:solidFill>
                  <a:srgbClr val="50545A"/>
                </a:solidFill>
                <a:latin typeface="Public Sans Bold"/>
              </a:rPr>
              <a:t>LANCE EMBUTIDO: É de forma sistêmica, abatendo no próprio crédito</a:t>
            </a:r>
          </a:p>
          <a:p>
            <a:pPr algn="l">
              <a:lnSpc>
                <a:spcPts val="3274"/>
              </a:lnSpc>
            </a:pPr>
            <a:endParaRPr lang="en-US" sz="2728">
              <a:solidFill>
                <a:srgbClr val="50545A"/>
              </a:solidFill>
              <a:latin typeface="Public Sans Bold"/>
            </a:endParaRPr>
          </a:p>
          <a:p>
            <a:pPr algn="l">
              <a:lnSpc>
                <a:spcPts val="3274"/>
              </a:lnSpc>
            </a:pPr>
            <a:r>
              <a:rPr lang="en-US" sz="2728">
                <a:solidFill>
                  <a:srgbClr val="50545A"/>
                </a:solidFill>
                <a:latin typeface="Public Sans Bold"/>
              </a:rPr>
              <a:t>RECURSOS PRÓPRIOS: Até 3 dias uteis após assembleia </a:t>
            </a:r>
          </a:p>
          <a:p>
            <a:pPr algn="l">
              <a:lnSpc>
                <a:spcPts val="3274"/>
              </a:lnSpc>
            </a:pPr>
            <a:endParaRPr lang="en-US" sz="2728">
              <a:solidFill>
                <a:srgbClr val="50545A"/>
              </a:solidFill>
              <a:latin typeface="Public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486682" y="3490227"/>
            <a:ext cx="3379338" cy="2935783"/>
          </a:xfrm>
          <a:custGeom>
            <a:avLst/>
            <a:gdLst/>
            <a:ahLst/>
            <a:cxnLst/>
            <a:rect l="l" t="t" r="r" b="b"/>
            <a:pathLst>
              <a:path w="3379338" h="2935783">
                <a:moveTo>
                  <a:pt x="0" y="0"/>
                </a:moveTo>
                <a:lnTo>
                  <a:pt x="3379338" y="0"/>
                </a:lnTo>
                <a:lnTo>
                  <a:pt x="3379338" y="2935783"/>
                </a:lnTo>
                <a:lnTo>
                  <a:pt x="0" y="2935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520721" y="4233183"/>
            <a:ext cx="207917" cy="263360"/>
          </a:xfrm>
          <a:custGeom>
            <a:avLst/>
            <a:gdLst/>
            <a:ahLst/>
            <a:cxnLst/>
            <a:rect l="l" t="t" r="r" b="b"/>
            <a:pathLst>
              <a:path w="207917" h="263360">
                <a:moveTo>
                  <a:pt x="0" y="0"/>
                </a:moveTo>
                <a:lnTo>
                  <a:pt x="207916" y="0"/>
                </a:lnTo>
                <a:lnTo>
                  <a:pt x="207916" y="263360"/>
                </a:lnTo>
                <a:lnTo>
                  <a:pt x="0" y="263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4442173" y="4926826"/>
            <a:ext cx="563108" cy="576391"/>
            <a:chOff x="0" y="0"/>
            <a:chExt cx="750810" cy="768521"/>
          </a:xfrm>
        </p:grpSpPr>
        <p:sp>
          <p:nvSpPr>
            <p:cNvPr id="11" name="Freeform 11"/>
            <p:cNvSpPr/>
            <p:nvPr/>
          </p:nvSpPr>
          <p:spPr>
            <a:xfrm>
              <a:off x="0" y="376428"/>
              <a:ext cx="14605" cy="391795"/>
            </a:xfrm>
            <a:custGeom>
              <a:avLst/>
              <a:gdLst/>
              <a:ahLst/>
              <a:cxnLst/>
              <a:rect l="l" t="t" r="r" b="b"/>
              <a:pathLst>
                <a:path w="14605" h="391795">
                  <a:moveTo>
                    <a:pt x="14605" y="1016"/>
                  </a:moveTo>
                  <a:lnTo>
                    <a:pt x="0" y="0"/>
                  </a:lnTo>
                  <a:lnTo>
                    <a:pt x="0" y="391795"/>
                  </a:lnTo>
                  <a:lnTo>
                    <a:pt x="14605" y="383286"/>
                  </a:lnTo>
                  <a:lnTo>
                    <a:pt x="14605" y="1016"/>
                  </a:lnTo>
                  <a:close/>
                </a:path>
              </a:pathLst>
            </a:custGeom>
            <a:solidFill>
              <a:srgbClr val="FF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9349" y="204851"/>
              <a:ext cx="14478" cy="344551"/>
            </a:xfrm>
            <a:custGeom>
              <a:avLst/>
              <a:gdLst/>
              <a:ahLst/>
              <a:cxnLst/>
              <a:rect l="l" t="t" r="r" b="b"/>
              <a:pathLst>
                <a:path w="14478" h="344551">
                  <a:moveTo>
                    <a:pt x="14478" y="0"/>
                  </a:moveTo>
                  <a:lnTo>
                    <a:pt x="0" y="8509"/>
                  </a:lnTo>
                  <a:lnTo>
                    <a:pt x="0" y="344551"/>
                  </a:lnTo>
                  <a:lnTo>
                    <a:pt x="14478" y="336042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rgbClr val="FF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35584" y="0"/>
              <a:ext cx="14732" cy="344551"/>
            </a:xfrm>
            <a:custGeom>
              <a:avLst/>
              <a:gdLst/>
              <a:ahLst/>
              <a:cxnLst/>
              <a:rect l="l" t="t" r="r" b="b"/>
              <a:pathLst>
                <a:path w="14732" h="344551">
                  <a:moveTo>
                    <a:pt x="14732" y="0"/>
                  </a:moveTo>
                  <a:lnTo>
                    <a:pt x="0" y="8509"/>
                  </a:lnTo>
                  <a:lnTo>
                    <a:pt x="0" y="344551"/>
                  </a:lnTo>
                  <a:lnTo>
                    <a:pt x="14732" y="336296"/>
                  </a:lnTo>
                  <a:lnTo>
                    <a:pt x="14732" y="0"/>
                  </a:lnTo>
                  <a:close/>
                </a:path>
              </a:pathLst>
            </a:custGeom>
            <a:solidFill>
              <a:srgbClr val="FF91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25620" y="3529650"/>
            <a:ext cx="1519524" cy="598915"/>
            <a:chOff x="0" y="0"/>
            <a:chExt cx="2026032" cy="7985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25396" cy="797814"/>
            </a:xfrm>
            <a:custGeom>
              <a:avLst/>
              <a:gdLst/>
              <a:ahLst/>
              <a:cxnLst/>
              <a:rect l="l" t="t" r="r" b="b"/>
              <a:pathLst>
                <a:path w="2025396" h="797814">
                  <a:moveTo>
                    <a:pt x="1997583" y="0"/>
                  </a:moveTo>
                  <a:lnTo>
                    <a:pt x="1363091" y="44069"/>
                  </a:lnTo>
                  <a:lnTo>
                    <a:pt x="1305687" y="51308"/>
                  </a:lnTo>
                  <a:lnTo>
                    <a:pt x="1249680" y="64897"/>
                  </a:lnTo>
                  <a:lnTo>
                    <a:pt x="1195451" y="84709"/>
                  </a:lnTo>
                  <a:lnTo>
                    <a:pt x="1143508" y="110617"/>
                  </a:lnTo>
                  <a:lnTo>
                    <a:pt x="9271" y="760476"/>
                  </a:lnTo>
                  <a:lnTo>
                    <a:pt x="0" y="783717"/>
                  </a:lnTo>
                  <a:lnTo>
                    <a:pt x="7239" y="794131"/>
                  </a:lnTo>
                  <a:lnTo>
                    <a:pt x="20574" y="797814"/>
                  </a:lnTo>
                  <a:lnTo>
                    <a:pt x="796925" y="741426"/>
                  </a:lnTo>
                  <a:lnTo>
                    <a:pt x="2012950" y="50165"/>
                  </a:lnTo>
                  <a:lnTo>
                    <a:pt x="2025142" y="35941"/>
                  </a:lnTo>
                  <a:lnTo>
                    <a:pt x="2025396" y="19050"/>
                  </a:lnTo>
                  <a:lnTo>
                    <a:pt x="2015744" y="5080"/>
                  </a:lnTo>
                  <a:lnTo>
                    <a:pt x="199771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99440" y="4794434"/>
            <a:ext cx="376560" cy="546359"/>
            <a:chOff x="0" y="0"/>
            <a:chExt cx="502080" cy="72847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01650" cy="728091"/>
            </a:xfrm>
            <a:custGeom>
              <a:avLst/>
              <a:gdLst/>
              <a:ahLst/>
              <a:cxnLst/>
              <a:rect l="l" t="t" r="r" b="b"/>
              <a:pathLst>
                <a:path w="501650" h="728091">
                  <a:moveTo>
                    <a:pt x="0" y="0"/>
                  </a:moveTo>
                  <a:lnTo>
                    <a:pt x="0" y="475615"/>
                  </a:lnTo>
                  <a:lnTo>
                    <a:pt x="501650" y="728091"/>
                  </a:lnTo>
                  <a:lnTo>
                    <a:pt x="501650" y="252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086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604998" y="4729992"/>
            <a:ext cx="38696" cy="357501"/>
            <a:chOff x="0" y="0"/>
            <a:chExt cx="51594" cy="47666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308" cy="476250"/>
            </a:xfrm>
            <a:custGeom>
              <a:avLst/>
              <a:gdLst/>
              <a:ahLst/>
              <a:cxnLst/>
              <a:rect l="l" t="t" r="r" b="b"/>
              <a:pathLst>
                <a:path w="51308" h="476250">
                  <a:moveTo>
                    <a:pt x="0" y="0"/>
                  </a:moveTo>
                  <a:lnTo>
                    <a:pt x="0" y="476250"/>
                  </a:lnTo>
                  <a:lnTo>
                    <a:pt x="51308" y="446024"/>
                  </a:lnTo>
                  <a:lnTo>
                    <a:pt x="51308" y="29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5358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610542" y="5087599"/>
            <a:ext cx="326891" cy="213692"/>
            <a:chOff x="0" y="0"/>
            <a:chExt cx="435855" cy="2849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35483" cy="284480"/>
            </a:xfrm>
            <a:custGeom>
              <a:avLst/>
              <a:gdLst/>
              <a:ahLst/>
              <a:cxnLst/>
              <a:rect l="l" t="t" r="r" b="b"/>
              <a:pathLst>
                <a:path w="435483" h="284480">
                  <a:moveTo>
                    <a:pt x="50800" y="0"/>
                  </a:moveTo>
                  <a:lnTo>
                    <a:pt x="0" y="30353"/>
                  </a:lnTo>
                  <a:lnTo>
                    <a:pt x="435483" y="284480"/>
                  </a:lnTo>
                  <a:lnTo>
                    <a:pt x="435483" y="222250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7" name="Freeform 27"/>
          <p:cNvSpPr/>
          <p:nvPr/>
        </p:nvSpPr>
        <p:spPr>
          <a:xfrm>
            <a:off x="3609502" y="4739233"/>
            <a:ext cx="317873" cy="184116"/>
          </a:xfrm>
          <a:custGeom>
            <a:avLst/>
            <a:gdLst/>
            <a:ahLst/>
            <a:cxnLst/>
            <a:rect l="l" t="t" r="r" b="b"/>
            <a:pathLst>
              <a:path w="317873" h="184116">
                <a:moveTo>
                  <a:pt x="0" y="0"/>
                </a:moveTo>
                <a:lnTo>
                  <a:pt x="317873" y="0"/>
                </a:lnTo>
                <a:lnTo>
                  <a:pt x="317873" y="184116"/>
                </a:lnTo>
                <a:lnTo>
                  <a:pt x="0" y="184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1" b="-1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3664876" y="4820894"/>
            <a:ext cx="113660" cy="365933"/>
          </a:xfrm>
          <a:custGeom>
            <a:avLst/>
            <a:gdLst/>
            <a:ahLst/>
            <a:cxnLst/>
            <a:rect l="l" t="t" r="r" b="b"/>
            <a:pathLst>
              <a:path w="113660" h="365933">
                <a:moveTo>
                  <a:pt x="0" y="0"/>
                </a:moveTo>
                <a:lnTo>
                  <a:pt x="113660" y="0"/>
                </a:lnTo>
                <a:lnTo>
                  <a:pt x="113660" y="365933"/>
                </a:lnTo>
                <a:lnTo>
                  <a:pt x="0" y="365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4" b="-1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>
            <a:off x="3809033" y="4843071"/>
            <a:ext cx="113660" cy="365933"/>
          </a:xfrm>
          <a:custGeom>
            <a:avLst/>
            <a:gdLst/>
            <a:ahLst/>
            <a:cxnLst/>
            <a:rect l="l" t="t" r="r" b="b"/>
            <a:pathLst>
              <a:path w="113660" h="365933">
                <a:moveTo>
                  <a:pt x="0" y="0"/>
                </a:moveTo>
                <a:lnTo>
                  <a:pt x="113660" y="0"/>
                </a:lnTo>
                <a:lnTo>
                  <a:pt x="113660" y="365934"/>
                </a:lnTo>
                <a:lnTo>
                  <a:pt x="0" y="36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>
            <a:off x="1962732" y="5721866"/>
            <a:ext cx="1366705" cy="1144928"/>
          </a:xfrm>
          <a:custGeom>
            <a:avLst/>
            <a:gdLst/>
            <a:ahLst/>
            <a:cxnLst/>
            <a:rect l="l" t="t" r="r" b="b"/>
            <a:pathLst>
              <a:path w="1366705" h="1144928">
                <a:moveTo>
                  <a:pt x="0" y="0"/>
                </a:moveTo>
                <a:lnTo>
                  <a:pt x="1366705" y="0"/>
                </a:lnTo>
                <a:lnTo>
                  <a:pt x="1366705" y="1144927"/>
                </a:lnTo>
                <a:lnTo>
                  <a:pt x="0" y="11449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942554" y="3778538"/>
            <a:ext cx="1363933" cy="1826893"/>
          </a:xfrm>
          <a:custGeom>
            <a:avLst/>
            <a:gdLst/>
            <a:ahLst/>
            <a:cxnLst/>
            <a:rect l="l" t="t" r="r" b="b"/>
            <a:pathLst>
              <a:path w="1363933" h="1826893">
                <a:moveTo>
                  <a:pt x="0" y="0"/>
                </a:moveTo>
                <a:lnTo>
                  <a:pt x="1363934" y="0"/>
                </a:lnTo>
                <a:lnTo>
                  <a:pt x="1363934" y="1826893"/>
                </a:lnTo>
                <a:lnTo>
                  <a:pt x="0" y="1826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TextBox 33"/>
          <p:cNvSpPr txBox="1"/>
          <p:nvPr/>
        </p:nvSpPr>
        <p:spPr>
          <a:xfrm>
            <a:off x="6332194" y="5729448"/>
            <a:ext cx="1176808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82"/>
              </a:lnSpc>
            </a:pPr>
            <a:r>
              <a:rPr lang="en-US" sz="1819" spc="-169">
                <a:solidFill>
                  <a:srgbClr val="50545A"/>
                </a:solidFill>
                <a:latin typeface="Archivo Black"/>
              </a:rPr>
              <a:t>Após a assembleia o boleto para pagamento total do lance está disponível no </a:t>
            </a:r>
            <a:r>
              <a:rPr lang="en-US" sz="1819" spc="-169">
                <a:solidFill>
                  <a:srgbClr val="50545A"/>
                </a:solidFill>
                <a:latin typeface="Archivo Black Italics"/>
              </a:rPr>
              <a:t>internet banking </a:t>
            </a:r>
            <a:r>
              <a:rPr lang="en-US" sz="1819" spc="-169">
                <a:solidFill>
                  <a:srgbClr val="50545A"/>
                </a:solidFill>
                <a:latin typeface="Archivo Black"/>
              </a:rPr>
              <a:t>ou no portal do consorciado</a:t>
            </a:r>
          </a:p>
          <a:p>
            <a:pPr algn="l">
              <a:lnSpc>
                <a:spcPts val="2182"/>
              </a:lnSpc>
            </a:pPr>
            <a:r>
              <a:rPr lang="en-US" sz="1819" u="sng" spc="-69">
                <a:solidFill>
                  <a:srgbClr val="0000FF"/>
                </a:solidFill>
                <a:latin typeface="DejaVu Sans Italics"/>
                <a:hlinkClick r:id="rId10" tooltip="http://www.santander.com.br/consorcio"/>
              </a:rPr>
              <a:t>www.santander.com.br/consorcio,</a:t>
            </a:r>
          </a:p>
          <a:p>
            <a:pPr algn="l">
              <a:lnSpc>
                <a:spcPts val="2182"/>
              </a:lnSpc>
            </a:pPr>
            <a:endParaRPr lang="en-US" sz="1819" u="sng" spc="-69">
              <a:solidFill>
                <a:srgbClr val="0000FF"/>
              </a:solidFill>
              <a:latin typeface="DejaVu Sans Italics"/>
              <a:hlinkClick r:id="rId10" tooltip="http://www.santander.com.br/consorci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336891" y="4911862"/>
            <a:ext cx="9538175" cy="300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4"/>
              </a:lnSpc>
            </a:pPr>
            <a:r>
              <a:rPr lang="en-US" sz="2728" spc="-236">
                <a:solidFill>
                  <a:srgbClr val="50545A"/>
                </a:solidFill>
                <a:latin typeface="Arial Bold Italics"/>
              </a:rPr>
              <a:t>UTILIZAÇÃO PARAOFERTAEPAGAMENTO DE LANCE:</a:t>
            </a:r>
          </a:p>
          <a:p>
            <a:pPr algn="l">
              <a:lnSpc>
                <a:spcPts val="2640"/>
              </a:lnSpc>
            </a:pPr>
            <a:r>
              <a:rPr lang="en-US" sz="2182" spc="-127">
                <a:solidFill>
                  <a:srgbClr val="50545A"/>
                </a:solidFill>
                <a:latin typeface="Archivo Black"/>
              </a:rPr>
              <a:t>Aceito com % total + recursos próprios + até 30%do valor da carta de  crédito (com taxas)</a:t>
            </a:r>
          </a:p>
          <a:p>
            <a:pPr algn="l">
              <a:lnSpc>
                <a:spcPts val="2640"/>
              </a:lnSpc>
            </a:pPr>
            <a:r>
              <a:rPr lang="en-US" sz="2182" spc="-114">
                <a:solidFill>
                  <a:srgbClr val="50545A"/>
                </a:solidFill>
                <a:latin typeface="Archivo Black"/>
              </a:rPr>
              <a:t>Para imóvel residencial, segue  as regras do Conselho Curadordo FGTS  e pela CaixaEconômica Federal</a:t>
            </a:r>
          </a:p>
          <a:p>
            <a:pPr algn="l">
              <a:lnSpc>
                <a:spcPts val="2640"/>
              </a:lnSpc>
            </a:pPr>
            <a:r>
              <a:rPr lang="en-US" sz="2182" spc="-118">
                <a:solidFill>
                  <a:srgbClr val="50545A"/>
                </a:solidFill>
                <a:latin typeface="Archivo Black"/>
              </a:rPr>
              <a:t>Emrecusa da liberação por parte da CEF– o pagamento serácom  recursos próprios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3731" y="738276"/>
            <a:ext cx="541622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0"/>
              </a:lnSpc>
            </a:pPr>
            <a:r>
              <a:rPr lang="en-US" sz="5275">
                <a:solidFill>
                  <a:srgbClr val="1E086E"/>
                </a:solidFill>
                <a:latin typeface="Public Sans Bold"/>
              </a:rPr>
              <a:t>LANCE COM FGTS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687174" y="4169883"/>
            <a:ext cx="102226" cy="152472"/>
            <a:chOff x="0" y="0"/>
            <a:chExt cx="136301" cy="203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144" cy="203327"/>
            </a:xfrm>
            <a:custGeom>
              <a:avLst/>
              <a:gdLst/>
              <a:ahLst/>
              <a:cxnLst/>
              <a:rect l="l" t="t" r="r" b="b"/>
              <a:pathLst>
                <a:path w="136144" h="203327">
                  <a:moveTo>
                    <a:pt x="136144" y="0"/>
                  </a:moveTo>
                  <a:lnTo>
                    <a:pt x="0" y="0"/>
                  </a:lnTo>
                  <a:lnTo>
                    <a:pt x="0" y="33909"/>
                  </a:lnTo>
                  <a:lnTo>
                    <a:pt x="0" y="87757"/>
                  </a:lnTo>
                  <a:lnTo>
                    <a:pt x="0" y="120142"/>
                  </a:lnTo>
                  <a:lnTo>
                    <a:pt x="0" y="203327"/>
                  </a:lnTo>
                  <a:lnTo>
                    <a:pt x="39624" y="203327"/>
                  </a:lnTo>
                  <a:lnTo>
                    <a:pt x="39624" y="120142"/>
                  </a:lnTo>
                  <a:lnTo>
                    <a:pt x="131191" y="120142"/>
                  </a:lnTo>
                  <a:lnTo>
                    <a:pt x="131191" y="87757"/>
                  </a:lnTo>
                  <a:lnTo>
                    <a:pt x="39624" y="87757"/>
                  </a:lnTo>
                  <a:lnTo>
                    <a:pt x="39624" y="33909"/>
                  </a:lnTo>
                  <a:lnTo>
                    <a:pt x="136144" y="33909"/>
                  </a:lnTo>
                  <a:lnTo>
                    <a:pt x="136144" y="0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7806378" y="4169316"/>
            <a:ext cx="127518" cy="152467"/>
          </a:xfrm>
          <a:custGeom>
            <a:avLst/>
            <a:gdLst/>
            <a:ahLst/>
            <a:cxnLst/>
            <a:rect l="l" t="t" r="r" b="b"/>
            <a:pathLst>
              <a:path w="127518" h="152467">
                <a:moveTo>
                  <a:pt x="0" y="0"/>
                </a:moveTo>
                <a:lnTo>
                  <a:pt x="127518" y="0"/>
                </a:lnTo>
                <a:lnTo>
                  <a:pt x="127518" y="152467"/>
                </a:lnTo>
                <a:lnTo>
                  <a:pt x="0" y="152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2" r="-124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7958846" y="4169316"/>
            <a:ext cx="141379" cy="152467"/>
          </a:xfrm>
          <a:custGeom>
            <a:avLst/>
            <a:gdLst/>
            <a:ahLst/>
            <a:cxnLst/>
            <a:rect l="l" t="t" r="r" b="b"/>
            <a:pathLst>
              <a:path w="141379" h="152467">
                <a:moveTo>
                  <a:pt x="0" y="0"/>
                </a:moveTo>
                <a:lnTo>
                  <a:pt x="141378" y="0"/>
                </a:lnTo>
                <a:lnTo>
                  <a:pt x="141378" y="152467"/>
                </a:lnTo>
                <a:lnTo>
                  <a:pt x="0" y="152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" b="-71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8127948" y="4166544"/>
            <a:ext cx="277214" cy="155239"/>
          </a:xfrm>
          <a:custGeom>
            <a:avLst/>
            <a:gdLst/>
            <a:ahLst/>
            <a:cxnLst/>
            <a:rect l="l" t="t" r="r" b="b"/>
            <a:pathLst>
              <a:path w="277214" h="155239">
                <a:moveTo>
                  <a:pt x="0" y="0"/>
                </a:moveTo>
                <a:lnTo>
                  <a:pt x="277214" y="0"/>
                </a:lnTo>
                <a:lnTo>
                  <a:pt x="277214" y="155239"/>
                </a:lnTo>
                <a:lnTo>
                  <a:pt x="0" y="155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3" b="-2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8496645" y="4169316"/>
            <a:ext cx="133062" cy="149695"/>
          </a:xfrm>
          <a:custGeom>
            <a:avLst/>
            <a:gdLst/>
            <a:ahLst/>
            <a:cxnLst/>
            <a:rect l="l" t="t" r="r" b="b"/>
            <a:pathLst>
              <a:path w="133062" h="149695">
                <a:moveTo>
                  <a:pt x="0" y="0"/>
                </a:moveTo>
                <a:lnTo>
                  <a:pt x="133062" y="0"/>
                </a:lnTo>
                <a:lnTo>
                  <a:pt x="133062" y="149694"/>
                </a:lnTo>
                <a:lnTo>
                  <a:pt x="0" y="149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851" b="-185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8649112" y="4169883"/>
            <a:ext cx="105113" cy="152472"/>
            <a:chOff x="0" y="0"/>
            <a:chExt cx="140151" cy="2032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0081" cy="203327"/>
            </a:xfrm>
            <a:custGeom>
              <a:avLst/>
              <a:gdLst/>
              <a:ahLst/>
              <a:cxnLst/>
              <a:rect l="l" t="t" r="r" b="b"/>
              <a:pathLst>
                <a:path w="140081" h="203327">
                  <a:moveTo>
                    <a:pt x="140081" y="170942"/>
                  </a:moveTo>
                  <a:lnTo>
                    <a:pt x="38989" y="170942"/>
                  </a:lnTo>
                  <a:lnTo>
                    <a:pt x="38989" y="117094"/>
                  </a:lnTo>
                  <a:lnTo>
                    <a:pt x="134366" y="117094"/>
                  </a:lnTo>
                  <a:lnTo>
                    <a:pt x="134366" y="84709"/>
                  </a:lnTo>
                  <a:lnTo>
                    <a:pt x="38989" y="84709"/>
                  </a:lnTo>
                  <a:lnTo>
                    <a:pt x="38989" y="33909"/>
                  </a:lnTo>
                  <a:lnTo>
                    <a:pt x="139446" y="33909"/>
                  </a:lnTo>
                  <a:lnTo>
                    <a:pt x="139446" y="0"/>
                  </a:lnTo>
                  <a:lnTo>
                    <a:pt x="0" y="0"/>
                  </a:lnTo>
                  <a:lnTo>
                    <a:pt x="0" y="33909"/>
                  </a:lnTo>
                  <a:lnTo>
                    <a:pt x="0" y="84709"/>
                  </a:lnTo>
                  <a:lnTo>
                    <a:pt x="0" y="117094"/>
                  </a:lnTo>
                  <a:lnTo>
                    <a:pt x="0" y="170942"/>
                  </a:lnTo>
                  <a:lnTo>
                    <a:pt x="0" y="203327"/>
                  </a:lnTo>
                  <a:lnTo>
                    <a:pt x="140081" y="203327"/>
                  </a:lnTo>
                  <a:lnTo>
                    <a:pt x="140081" y="170942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40384" y="4166556"/>
            <a:ext cx="1062107" cy="155360"/>
          </a:xfrm>
          <a:custGeom>
            <a:avLst/>
            <a:gdLst/>
            <a:ahLst/>
            <a:cxnLst/>
            <a:rect l="l" t="t" r="r" b="b"/>
            <a:pathLst>
              <a:path w="1062107" h="155360">
                <a:moveTo>
                  <a:pt x="0" y="0"/>
                </a:moveTo>
                <a:lnTo>
                  <a:pt x="1062107" y="0"/>
                </a:lnTo>
                <a:lnTo>
                  <a:pt x="1062107" y="155360"/>
                </a:lnTo>
                <a:lnTo>
                  <a:pt x="0" y="155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9985290" y="4166544"/>
            <a:ext cx="277214" cy="155239"/>
          </a:xfrm>
          <a:custGeom>
            <a:avLst/>
            <a:gdLst/>
            <a:ahLst/>
            <a:cxnLst/>
            <a:rect l="l" t="t" r="r" b="b"/>
            <a:pathLst>
              <a:path w="277214" h="155239">
                <a:moveTo>
                  <a:pt x="0" y="0"/>
                </a:moveTo>
                <a:lnTo>
                  <a:pt x="277214" y="0"/>
                </a:lnTo>
                <a:lnTo>
                  <a:pt x="277214" y="155239"/>
                </a:lnTo>
                <a:lnTo>
                  <a:pt x="0" y="155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23" b="-22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10342894" y="4169883"/>
            <a:ext cx="235638" cy="152472"/>
            <a:chOff x="0" y="0"/>
            <a:chExt cx="314184" cy="2032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8369" cy="203327"/>
            </a:xfrm>
            <a:custGeom>
              <a:avLst/>
              <a:gdLst/>
              <a:ahLst/>
              <a:cxnLst/>
              <a:rect l="l" t="t" r="r" b="b"/>
              <a:pathLst>
                <a:path w="158369" h="203327">
                  <a:moveTo>
                    <a:pt x="158369" y="0"/>
                  </a:moveTo>
                  <a:lnTo>
                    <a:pt x="0" y="0"/>
                  </a:lnTo>
                  <a:lnTo>
                    <a:pt x="0" y="33909"/>
                  </a:lnTo>
                  <a:lnTo>
                    <a:pt x="59563" y="33909"/>
                  </a:lnTo>
                  <a:lnTo>
                    <a:pt x="59563" y="203327"/>
                  </a:lnTo>
                  <a:lnTo>
                    <a:pt x="98679" y="203327"/>
                  </a:lnTo>
                  <a:lnTo>
                    <a:pt x="98679" y="33909"/>
                  </a:lnTo>
                  <a:lnTo>
                    <a:pt x="158242" y="33909"/>
                  </a:lnTo>
                  <a:lnTo>
                    <a:pt x="158242" y="0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73863" y="0"/>
              <a:ext cx="140208" cy="203327"/>
            </a:xfrm>
            <a:custGeom>
              <a:avLst/>
              <a:gdLst/>
              <a:ahLst/>
              <a:cxnLst/>
              <a:rect l="l" t="t" r="r" b="b"/>
              <a:pathLst>
                <a:path w="140208" h="203327">
                  <a:moveTo>
                    <a:pt x="140208" y="170942"/>
                  </a:moveTo>
                  <a:lnTo>
                    <a:pt x="38989" y="170942"/>
                  </a:lnTo>
                  <a:lnTo>
                    <a:pt x="38989" y="117094"/>
                  </a:lnTo>
                  <a:lnTo>
                    <a:pt x="134112" y="117094"/>
                  </a:lnTo>
                  <a:lnTo>
                    <a:pt x="134112" y="84709"/>
                  </a:lnTo>
                  <a:lnTo>
                    <a:pt x="38989" y="84709"/>
                  </a:lnTo>
                  <a:lnTo>
                    <a:pt x="38989" y="33909"/>
                  </a:lnTo>
                  <a:lnTo>
                    <a:pt x="139446" y="33909"/>
                  </a:lnTo>
                  <a:lnTo>
                    <a:pt x="139446" y="0"/>
                  </a:lnTo>
                  <a:lnTo>
                    <a:pt x="0" y="0"/>
                  </a:lnTo>
                  <a:lnTo>
                    <a:pt x="0" y="33909"/>
                  </a:lnTo>
                  <a:lnTo>
                    <a:pt x="0" y="84709"/>
                  </a:lnTo>
                  <a:lnTo>
                    <a:pt x="0" y="117094"/>
                  </a:lnTo>
                  <a:lnTo>
                    <a:pt x="0" y="170942"/>
                  </a:lnTo>
                  <a:lnTo>
                    <a:pt x="0" y="203327"/>
                  </a:lnTo>
                  <a:lnTo>
                    <a:pt x="140208" y="203327"/>
                  </a:lnTo>
                  <a:lnTo>
                    <a:pt x="140208" y="170942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600707" y="4169316"/>
            <a:ext cx="177417" cy="152467"/>
          </a:xfrm>
          <a:custGeom>
            <a:avLst/>
            <a:gdLst/>
            <a:ahLst/>
            <a:cxnLst/>
            <a:rect l="l" t="t" r="r" b="b"/>
            <a:pathLst>
              <a:path w="177417" h="152467">
                <a:moveTo>
                  <a:pt x="0" y="0"/>
                </a:moveTo>
                <a:lnTo>
                  <a:pt x="177417" y="0"/>
                </a:lnTo>
                <a:lnTo>
                  <a:pt x="177417" y="152467"/>
                </a:lnTo>
                <a:lnTo>
                  <a:pt x="0" y="1524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4" r="-33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10803073" y="4166544"/>
            <a:ext cx="263353" cy="155239"/>
          </a:xfrm>
          <a:custGeom>
            <a:avLst/>
            <a:gdLst/>
            <a:ahLst/>
            <a:cxnLst/>
            <a:rect l="l" t="t" r="r" b="b"/>
            <a:pathLst>
              <a:path w="263353" h="155239">
                <a:moveTo>
                  <a:pt x="0" y="0"/>
                </a:moveTo>
                <a:lnTo>
                  <a:pt x="263353" y="0"/>
                </a:lnTo>
                <a:lnTo>
                  <a:pt x="263353" y="155239"/>
                </a:lnTo>
                <a:lnTo>
                  <a:pt x="0" y="155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8" b="-5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1160682" y="4169316"/>
            <a:ext cx="130290" cy="149695"/>
          </a:xfrm>
          <a:custGeom>
            <a:avLst/>
            <a:gdLst/>
            <a:ahLst/>
            <a:cxnLst/>
            <a:rect l="l" t="t" r="r" b="b"/>
            <a:pathLst>
              <a:path w="130290" h="149695">
                <a:moveTo>
                  <a:pt x="0" y="0"/>
                </a:moveTo>
                <a:lnTo>
                  <a:pt x="130290" y="0"/>
                </a:lnTo>
                <a:lnTo>
                  <a:pt x="130290" y="149694"/>
                </a:lnTo>
                <a:lnTo>
                  <a:pt x="0" y="149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81" r="-88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11310376" y="4169883"/>
            <a:ext cx="105113" cy="152472"/>
            <a:chOff x="0" y="0"/>
            <a:chExt cx="140151" cy="20329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0208" cy="203327"/>
            </a:xfrm>
            <a:custGeom>
              <a:avLst/>
              <a:gdLst/>
              <a:ahLst/>
              <a:cxnLst/>
              <a:rect l="l" t="t" r="r" b="b"/>
              <a:pathLst>
                <a:path w="140208" h="203327">
                  <a:moveTo>
                    <a:pt x="140208" y="170942"/>
                  </a:moveTo>
                  <a:lnTo>
                    <a:pt x="39116" y="170942"/>
                  </a:lnTo>
                  <a:lnTo>
                    <a:pt x="39116" y="117094"/>
                  </a:lnTo>
                  <a:lnTo>
                    <a:pt x="134112" y="117094"/>
                  </a:lnTo>
                  <a:lnTo>
                    <a:pt x="134112" y="84709"/>
                  </a:lnTo>
                  <a:lnTo>
                    <a:pt x="39116" y="84709"/>
                  </a:lnTo>
                  <a:lnTo>
                    <a:pt x="39116" y="33909"/>
                  </a:lnTo>
                  <a:lnTo>
                    <a:pt x="139319" y="33909"/>
                  </a:lnTo>
                  <a:lnTo>
                    <a:pt x="139319" y="0"/>
                  </a:lnTo>
                  <a:lnTo>
                    <a:pt x="0" y="0"/>
                  </a:lnTo>
                  <a:lnTo>
                    <a:pt x="0" y="33909"/>
                  </a:lnTo>
                  <a:lnTo>
                    <a:pt x="0" y="84709"/>
                  </a:lnTo>
                  <a:lnTo>
                    <a:pt x="0" y="117094"/>
                  </a:lnTo>
                  <a:lnTo>
                    <a:pt x="0" y="170942"/>
                  </a:lnTo>
                  <a:lnTo>
                    <a:pt x="0" y="203327"/>
                  </a:lnTo>
                  <a:lnTo>
                    <a:pt x="140208" y="203327"/>
                  </a:lnTo>
                  <a:lnTo>
                    <a:pt x="140208" y="170942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1504427" y="4166544"/>
            <a:ext cx="121970" cy="155239"/>
          </a:xfrm>
          <a:custGeom>
            <a:avLst/>
            <a:gdLst/>
            <a:ahLst/>
            <a:cxnLst/>
            <a:rect l="l" t="t" r="r" b="b"/>
            <a:pathLst>
              <a:path w="121970" h="155239">
                <a:moveTo>
                  <a:pt x="0" y="0"/>
                </a:moveTo>
                <a:lnTo>
                  <a:pt x="121970" y="0"/>
                </a:lnTo>
                <a:lnTo>
                  <a:pt x="121970" y="155239"/>
                </a:lnTo>
                <a:lnTo>
                  <a:pt x="0" y="155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08" b="-50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6" name="Group 26"/>
          <p:cNvGrpSpPr/>
          <p:nvPr/>
        </p:nvGrpSpPr>
        <p:grpSpPr>
          <a:xfrm>
            <a:off x="11645803" y="4169883"/>
            <a:ext cx="105113" cy="152472"/>
            <a:chOff x="0" y="0"/>
            <a:chExt cx="140151" cy="20329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0208" cy="203327"/>
            </a:xfrm>
            <a:custGeom>
              <a:avLst/>
              <a:gdLst/>
              <a:ahLst/>
              <a:cxnLst/>
              <a:rect l="l" t="t" r="r" b="b"/>
              <a:pathLst>
                <a:path w="140208" h="203327">
                  <a:moveTo>
                    <a:pt x="140208" y="170942"/>
                  </a:moveTo>
                  <a:lnTo>
                    <a:pt x="39116" y="170942"/>
                  </a:lnTo>
                  <a:lnTo>
                    <a:pt x="39116" y="117094"/>
                  </a:lnTo>
                  <a:lnTo>
                    <a:pt x="134239" y="117094"/>
                  </a:lnTo>
                  <a:lnTo>
                    <a:pt x="134239" y="84709"/>
                  </a:lnTo>
                  <a:lnTo>
                    <a:pt x="39116" y="84709"/>
                  </a:lnTo>
                  <a:lnTo>
                    <a:pt x="39116" y="33909"/>
                  </a:lnTo>
                  <a:lnTo>
                    <a:pt x="139319" y="33909"/>
                  </a:lnTo>
                  <a:lnTo>
                    <a:pt x="139319" y="0"/>
                  </a:lnTo>
                  <a:lnTo>
                    <a:pt x="0" y="0"/>
                  </a:lnTo>
                  <a:lnTo>
                    <a:pt x="0" y="33909"/>
                  </a:lnTo>
                  <a:lnTo>
                    <a:pt x="0" y="84709"/>
                  </a:lnTo>
                  <a:lnTo>
                    <a:pt x="0" y="117094"/>
                  </a:lnTo>
                  <a:lnTo>
                    <a:pt x="0" y="170942"/>
                  </a:lnTo>
                  <a:lnTo>
                    <a:pt x="0" y="203327"/>
                  </a:lnTo>
                  <a:lnTo>
                    <a:pt x="140208" y="203327"/>
                  </a:lnTo>
                  <a:lnTo>
                    <a:pt x="140208" y="170942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770552" y="4169316"/>
            <a:ext cx="316021" cy="152467"/>
          </a:xfrm>
          <a:custGeom>
            <a:avLst/>
            <a:gdLst/>
            <a:ahLst/>
            <a:cxnLst/>
            <a:rect l="l" t="t" r="r" b="b"/>
            <a:pathLst>
              <a:path w="316021" h="152467">
                <a:moveTo>
                  <a:pt x="0" y="0"/>
                </a:moveTo>
                <a:lnTo>
                  <a:pt x="316022" y="0"/>
                </a:lnTo>
                <a:lnTo>
                  <a:pt x="316022" y="152467"/>
                </a:lnTo>
                <a:lnTo>
                  <a:pt x="0" y="1524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8" b="-37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/>
          <p:cNvSpPr/>
          <p:nvPr/>
        </p:nvSpPr>
        <p:spPr>
          <a:xfrm>
            <a:off x="12105979" y="4166544"/>
            <a:ext cx="271670" cy="180188"/>
          </a:xfrm>
          <a:custGeom>
            <a:avLst/>
            <a:gdLst/>
            <a:ahLst/>
            <a:cxnLst/>
            <a:rect l="l" t="t" r="r" b="b"/>
            <a:pathLst>
              <a:path w="271670" h="180188">
                <a:moveTo>
                  <a:pt x="0" y="0"/>
                </a:moveTo>
                <a:lnTo>
                  <a:pt x="271670" y="0"/>
                </a:lnTo>
                <a:lnTo>
                  <a:pt x="271670" y="180188"/>
                </a:lnTo>
                <a:lnTo>
                  <a:pt x="0" y="1801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067" b="-106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/>
          <p:cNvSpPr/>
          <p:nvPr/>
        </p:nvSpPr>
        <p:spPr>
          <a:xfrm>
            <a:off x="8879201" y="2858087"/>
            <a:ext cx="1092140" cy="1092140"/>
          </a:xfrm>
          <a:custGeom>
            <a:avLst/>
            <a:gdLst/>
            <a:ahLst/>
            <a:cxnLst/>
            <a:rect l="l" t="t" r="r" b="b"/>
            <a:pathLst>
              <a:path w="1092140" h="1092140">
                <a:moveTo>
                  <a:pt x="0" y="0"/>
                </a:moveTo>
                <a:lnTo>
                  <a:pt x="1092140" y="0"/>
                </a:lnTo>
                <a:lnTo>
                  <a:pt x="1092140" y="1092140"/>
                </a:lnTo>
                <a:lnTo>
                  <a:pt x="0" y="10921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" name="Group 31"/>
          <p:cNvGrpSpPr/>
          <p:nvPr/>
        </p:nvGrpSpPr>
        <p:grpSpPr>
          <a:xfrm>
            <a:off x="10079543" y="2858087"/>
            <a:ext cx="1094450" cy="1092140"/>
            <a:chOff x="0" y="0"/>
            <a:chExt cx="1459267" cy="145618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59230" cy="1455547"/>
            </a:xfrm>
            <a:custGeom>
              <a:avLst/>
              <a:gdLst/>
              <a:ahLst/>
              <a:cxnLst/>
              <a:rect l="l" t="t" r="r" b="b"/>
              <a:pathLst>
                <a:path w="1459230" h="1455547">
                  <a:moveTo>
                    <a:pt x="1459230" y="0"/>
                  </a:moveTo>
                  <a:lnTo>
                    <a:pt x="0" y="0"/>
                  </a:lnTo>
                  <a:lnTo>
                    <a:pt x="0" y="145542"/>
                  </a:lnTo>
                  <a:lnTo>
                    <a:pt x="11430" y="202184"/>
                  </a:lnTo>
                  <a:lnTo>
                    <a:pt x="42672" y="248412"/>
                  </a:lnTo>
                  <a:lnTo>
                    <a:pt x="89154" y="279654"/>
                  </a:lnTo>
                  <a:lnTo>
                    <a:pt x="145923" y="291084"/>
                  </a:lnTo>
                  <a:lnTo>
                    <a:pt x="583692" y="291084"/>
                  </a:lnTo>
                  <a:lnTo>
                    <a:pt x="583692" y="1455547"/>
                  </a:lnTo>
                  <a:lnTo>
                    <a:pt x="729742" y="1455547"/>
                  </a:lnTo>
                  <a:lnTo>
                    <a:pt x="786511" y="1444117"/>
                  </a:lnTo>
                  <a:lnTo>
                    <a:pt x="832866" y="1412875"/>
                  </a:lnTo>
                  <a:lnTo>
                    <a:pt x="864108" y="1366647"/>
                  </a:lnTo>
                  <a:lnTo>
                    <a:pt x="875538" y="1310005"/>
                  </a:lnTo>
                  <a:lnTo>
                    <a:pt x="875538" y="291084"/>
                  </a:lnTo>
                  <a:lnTo>
                    <a:pt x="1313180" y="291084"/>
                  </a:lnTo>
                  <a:lnTo>
                    <a:pt x="1369949" y="279654"/>
                  </a:lnTo>
                  <a:lnTo>
                    <a:pt x="1416304" y="248412"/>
                  </a:lnTo>
                  <a:lnTo>
                    <a:pt x="1447800" y="202184"/>
                  </a:lnTo>
                  <a:lnTo>
                    <a:pt x="1459230" y="145542"/>
                  </a:lnTo>
                  <a:lnTo>
                    <a:pt x="1459230" y="0"/>
                  </a:lnTo>
                  <a:close/>
                </a:path>
              </a:pathLst>
            </a:custGeom>
            <a:solidFill>
              <a:srgbClr val="006B3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3" name="Freeform 33"/>
          <p:cNvSpPr/>
          <p:nvPr/>
        </p:nvSpPr>
        <p:spPr>
          <a:xfrm>
            <a:off x="7676087" y="2858087"/>
            <a:ext cx="1094450" cy="1092140"/>
          </a:xfrm>
          <a:custGeom>
            <a:avLst/>
            <a:gdLst/>
            <a:ahLst/>
            <a:cxnLst/>
            <a:rect l="l" t="t" r="r" b="b"/>
            <a:pathLst>
              <a:path w="1094450" h="1092140">
                <a:moveTo>
                  <a:pt x="0" y="0"/>
                </a:moveTo>
                <a:lnTo>
                  <a:pt x="1094450" y="0"/>
                </a:lnTo>
                <a:lnTo>
                  <a:pt x="1094450" y="1092140"/>
                </a:lnTo>
                <a:lnTo>
                  <a:pt x="0" y="10921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Freeform 34"/>
          <p:cNvSpPr/>
          <p:nvPr/>
        </p:nvSpPr>
        <p:spPr>
          <a:xfrm>
            <a:off x="11282657" y="2858087"/>
            <a:ext cx="1094450" cy="1092140"/>
          </a:xfrm>
          <a:custGeom>
            <a:avLst/>
            <a:gdLst/>
            <a:ahLst/>
            <a:cxnLst/>
            <a:rect l="l" t="t" r="r" b="b"/>
            <a:pathLst>
              <a:path w="1094450" h="1092140">
                <a:moveTo>
                  <a:pt x="0" y="0"/>
                </a:moveTo>
                <a:lnTo>
                  <a:pt x="1094450" y="0"/>
                </a:lnTo>
                <a:lnTo>
                  <a:pt x="1094450" y="1092140"/>
                </a:lnTo>
                <a:lnTo>
                  <a:pt x="0" y="10921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5"/>
          <p:cNvSpPr/>
          <p:nvPr/>
        </p:nvSpPr>
        <p:spPr>
          <a:xfrm>
            <a:off x="1430465" y="3567849"/>
            <a:ext cx="5383654" cy="3689827"/>
          </a:xfrm>
          <a:custGeom>
            <a:avLst/>
            <a:gdLst/>
            <a:ahLst/>
            <a:cxnLst/>
            <a:rect l="l" t="t" r="r" b="b"/>
            <a:pathLst>
              <a:path w="5383654" h="3689827">
                <a:moveTo>
                  <a:pt x="0" y="0"/>
                </a:moveTo>
                <a:lnTo>
                  <a:pt x="5383654" y="0"/>
                </a:lnTo>
                <a:lnTo>
                  <a:pt x="5383654" y="3689827"/>
                </a:lnTo>
                <a:lnTo>
                  <a:pt x="0" y="368982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7" name="Group 2">
            <a:extLst>
              <a:ext uri="{FF2B5EF4-FFF2-40B4-BE49-F238E27FC236}">
                <a16:creationId xmlns:a16="http://schemas.microsoft.com/office/drawing/2014/main" id="{2C967FEB-6496-4F9B-0838-F32F0856E9A9}"/>
              </a:ext>
            </a:extLst>
          </p:cNvPr>
          <p:cNvGrpSpPr/>
          <p:nvPr/>
        </p:nvGrpSpPr>
        <p:grpSpPr>
          <a:xfrm>
            <a:off x="0" y="1083864"/>
            <a:ext cx="801056" cy="346528"/>
            <a:chOff x="0" y="0"/>
            <a:chExt cx="1068074" cy="462037"/>
          </a:xfrm>
          <a:solidFill>
            <a:schemeClr val="accent2"/>
          </a:solidFill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3BD3936D-D357-9F8E-D8D7-41F24B0D4802}"/>
                </a:ext>
              </a:extLst>
            </p:cNvPr>
            <p:cNvSpPr/>
            <p:nvPr/>
          </p:nvSpPr>
          <p:spPr>
            <a:xfrm>
              <a:off x="0" y="0"/>
              <a:ext cx="1067562" cy="461899"/>
            </a:xfrm>
            <a:custGeom>
              <a:avLst/>
              <a:gdLst/>
              <a:ahLst/>
              <a:cxnLst/>
              <a:rect l="l" t="t" r="r" b="b"/>
              <a:pathLst>
                <a:path w="1067562" h="461899">
                  <a:moveTo>
                    <a:pt x="1067562" y="0"/>
                  </a:moveTo>
                  <a:lnTo>
                    <a:pt x="0" y="0"/>
                  </a:lnTo>
                  <a:lnTo>
                    <a:pt x="0" y="461899"/>
                  </a:lnTo>
                  <a:lnTo>
                    <a:pt x="1067562" y="461899"/>
                  </a:lnTo>
                  <a:lnTo>
                    <a:pt x="1067562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Personalizada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C42F1A"/>
      </a:accent1>
      <a:accent2>
        <a:srgbClr val="932313"/>
      </a:accent2>
      <a:accent3>
        <a:srgbClr val="F8D1CC"/>
      </a:accent3>
      <a:accent4>
        <a:srgbClr val="62170C"/>
      </a:accent4>
      <a:accent5>
        <a:srgbClr val="EBEBEB"/>
      </a:accent5>
      <a:accent6>
        <a:srgbClr val="D3D3D3"/>
      </a:accent6>
      <a:hlink>
        <a:srgbClr val="B0B0B0"/>
      </a:hlink>
      <a:folHlink>
        <a:srgbClr val="C42F1A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</TotalTime>
  <Words>2287</Words>
  <Application>Microsoft Office PowerPoint</Application>
  <PresentationFormat>Personalizar</PresentationFormat>
  <Paragraphs>357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55" baseType="lpstr">
      <vt:lpstr>DejaVu Sans Italics</vt:lpstr>
      <vt:lpstr>Trebuchet MS</vt:lpstr>
      <vt:lpstr>Arimo Light</vt:lpstr>
      <vt:lpstr>TT Rounds Condensed Bold</vt:lpstr>
      <vt:lpstr>Arial Bold Italics</vt:lpstr>
      <vt:lpstr>Century Gothic Paneuropean</vt:lpstr>
      <vt:lpstr>Archivo Black</vt:lpstr>
      <vt:lpstr>Calibri (MS) Bold</vt:lpstr>
      <vt:lpstr>Arial Italics</vt:lpstr>
      <vt:lpstr>Public Sans</vt:lpstr>
      <vt:lpstr>IBM Plex Sans Condensed</vt:lpstr>
      <vt:lpstr>Kollektif Bold</vt:lpstr>
      <vt:lpstr>Arial</vt:lpstr>
      <vt:lpstr>Calibri (MS)</vt:lpstr>
      <vt:lpstr>Wingdings 3</vt:lpstr>
      <vt:lpstr>IBM Plex Sans Condensed Bold</vt:lpstr>
      <vt:lpstr>Arial Bold</vt:lpstr>
      <vt:lpstr>Aileron Bold</vt:lpstr>
      <vt:lpstr>Arimo Bold</vt:lpstr>
      <vt:lpstr>Archivo Black Italics</vt:lpstr>
      <vt:lpstr>Open Sans Bold</vt:lpstr>
      <vt:lpstr>Kollektif</vt:lpstr>
      <vt:lpstr>Public Sans Italics</vt:lpstr>
      <vt:lpstr>Public Sans Bold Italics</vt:lpstr>
      <vt:lpstr>Roboto Bold</vt:lpstr>
      <vt:lpstr>TT Rounds Condensed</vt:lpstr>
      <vt:lpstr>Public Sans Bold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produto DiaD</dc:title>
  <dc:creator>Adelson Duarte</dc:creator>
  <cp:lastModifiedBy>Thaina Santos</cp:lastModifiedBy>
  <cp:revision>2</cp:revision>
  <dcterms:created xsi:type="dcterms:W3CDTF">2006-08-16T00:00:00Z</dcterms:created>
  <dcterms:modified xsi:type="dcterms:W3CDTF">2026-01-13T19:51:36Z</dcterms:modified>
  <dc:identifier>DAFzHLB1LUw</dc:identifier>
</cp:coreProperties>
</file>